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256" r:id="rId2"/>
    <p:sldId id="257" r:id="rId3"/>
    <p:sldId id="258" r:id="rId4"/>
    <p:sldId id="259" r:id="rId5"/>
    <p:sldId id="295" r:id="rId6"/>
    <p:sldId id="261" r:id="rId7"/>
    <p:sldId id="287" r:id="rId8"/>
    <p:sldId id="286" r:id="rId9"/>
    <p:sldId id="262" r:id="rId10"/>
    <p:sldId id="263" r:id="rId11"/>
    <p:sldId id="276" r:id="rId12"/>
    <p:sldId id="285" r:id="rId13"/>
    <p:sldId id="280" r:id="rId14"/>
    <p:sldId id="291" r:id="rId15"/>
    <p:sldId id="264" r:id="rId16"/>
    <p:sldId id="265" r:id="rId17"/>
    <p:sldId id="267" r:id="rId18"/>
    <p:sldId id="292" r:id="rId19"/>
    <p:sldId id="268" r:id="rId20"/>
    <p:sldId id="269" r:id="rId21"/>
    <p:sldId id="271" r:id="rId22"/>
    <p:sldId id="272" r:id="rId23"/>
    <p:sldId id="277" r:id="rId24"/>
    <p:sldId id="283" r:id="rId25"/>
    <p:sldId id="293" r:id="rId26"/>
    <p:sldId id="284" r:id="rId27"/>
    <p:sldId id="288" r:id="rId28"/>
    <p:sldId id="289" r:id="rId29"/>
    <p:sldId id="290" r:id="rId30"/>
    <p:sldId id="274" r:id="rId31"/>
    <p:sldId id="273" r:id="rId32"/>
    <p:sldId id="275" r:id="rId33"/>
    <p:sldId id="27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7" autoAdjust="0"/>
    <p:restoredTop sz="94660"/>
  </p:normalViewPr>
  <p:slideViewPr>
    <p:cSldViewPr snapToGrid="0">
      <p:cViewPr varScale="1">
        <p:scale>
          <a:sx n="80" d="100"/>
          <a:sy n="80" d="100"/>
        </p:scale>
        <p:origin x="53"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ata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DF6B0A6-9AA1-4C01-AB10-A0FEE9B046A2}" type="doc">
      <dgm:prSet loTypeId="urn:microsoft.com/office/officeart/2018/2/layout/IconLabelList" loCatId="icon" qsTypeId="urn:microsoft.com/office/officeart/2005/8/quickstyle/simple5" qsCatId="simple" csTypeId="urn:microsoft.com/office/officeart/2018/5/colors/Iconchunking_neutralbg_colorful1" csCatId="colorful" phldr="1"/>
      <dgm:spPr/>
      <dgm:t>
        <a:bodyPr/>
        <a:lstStyle/>
        <a:p>
          <a:endParaRPr lang="en-US"/>
        </a:p>
      </dgm:t>
    </dgm:pt>
    <dgm:pt modelId="{FBC29529-F06B-463D-AACF-279ACCF85D5D}">
      <dgm:prSet custT="1"/>
      <dgm:spPr/>
      <dgm:t>
        <a:bodyPr/>
        <a:lstStyle/>
        <a:p>
          <a:pPr>
            <a:lnSpc>
              <a:spcPct val="100000"/>
            </a:lnSpc>
          </a:pPr>
          <a:r>
            <a:rPr lang="en-US" sz="1600" b="1" dirty="0">
              <a:effectLst>
                <a:outerShdw blurRad="38100" dist="38100" dir="2700000" algn="tl">
                  <a:srgbClr val="000000">
                    <a:alpha val="43137"/>
                  </a:srgbClr>
                </a:outerShdw>
              </a:effectLst>
            </a:rPr>
            <a:t>It is not secured process.</a:t>
          </a:r>
        </a:p>
      </dgm:t>
    </dgm:pt>
    <dgm:pt modelId="{D8A2F74B-61B8-4CAB-9B42-6E3DDD5F4CCC}" type="parTrans" cxnId="{8BD990D0-2F8F-446B-B3E2-3ED7A20F6CBA}">
      <dgm:prSet/>
      <dgm:spPr/>
      <dgm:t>
        <a:bodyPr/>
        <a:lstStyle/>
        <a:p>
          <a:endParaRPr lang="en-US"/>
        </a:p>
      </dgm:t>
    </dgm:pt>
    <dgm:pt modelId="{5E389808-4B09-4749-BDC0-89DB6B1F7DD9}" type="sibTrans" cxnId="{8BD990D0-2F8F-446B-B3E2-3ED7A20F6CBA}">
      <dgm:prSet/>
      <dgm:spPr/>
      <dgm:t>
        <a:bodyPr/>
        <a:lstStyle/>
        <a:p>
          <a:endParaRPr lang="en-US"/>
        </a:p>
      </dgm:t>
    </dgm:pt>
    <dgm:pt modelId="{2DD72DF1-B283-4C4C-A5B7-E390B43FB14F}">
      <dgm:prSet custT="1"/>
      <dgm:spPr/>
      <dgm:t>
        <a:bodyPr/>
        <a:lstStyle/>
        <a:p>
          <a:pPr>
            <a:lnSpc>
              <a:spcPct val="100000"/>
            </a:lnSpc>
          </a:pPr>
          <a:r>
            <a:rPr lang="en-US" sz="1600" b="1" dirty="0">
              <a:effectLst>
                <a:outerShdw blurRad="38100" dist="38100" dir="2700000" algn="tl">
                  <a:srgbClr val="000000">
                    <a:alpha val="43137"/>
                  </a:srgbClr>
                </a:outerShdw>
              </a:effectLst>
            </a:rPr>
            <a:t>Over under traction is invents</a:t>
          </a:r>
        </a:p>
      </dgm:t>
    </dgm:pt>
    <dgm:pt modelId="{27396967-8C73-45BB-BD60-70793A03F3C1}" type="parTrans" cxnId="{42CA9B6C-9757-4AE3-A4D3-7C5575D2F81B}">
      <dgm:prSet/>
      <dgm:spPr/>
      <dgm:t>
        <a:bodyPr/>
        <a:lstStyle/>
        <a:p>
          <a:endParaRPr lang="en-US"/>
        </a:p>
      </dgm:t>
    </dgm:pt>
    <dgm:pt modelId="{2798E37C-BFDB-4244-B368-45AF5A7DF6D3}" type="sibTrans" cxnId="{42CA9B6C-9757-4AE3-A4D3-7C5575D2F81B}">
      <dgm:prSet/>
      <dgm:spPr/>
      <dgm:t>
        <a:bodyPr/>
        <a:lstStyle/>
        <a:p>
          <a:endParaRPr lang="en-US"/>
        </a:p>
      </dgm:t>
    </dgm:pt>
    <dgm:pt modelId="{DB18B009-3ACC-4E3E-BC59-B4366E863D2F}">
      <dgm:prSet custT="1"/>
      <dgm:spPr/>
      <dgm:t>
        <a:bodyPr/>
        <a:lstStyle/>
        <a:p>
          <a:pPr>
            <a:lnSpc>
              <a:spcPct val="100000"/>
            </a:lnSpc>
          </a:pPr>
          <a:r>
            <a:rPr lang="en-US" sz="1600" b="1" dirty="0">
              <a:effectLst>
                <a:outerShdw blurRad="38100" dist="38100" dir="2700000" algn="tl">
                  <a:srgbClr val="000000">
                    <a:alpha val="43137"/>
                  </a:srgbClr>
                </a:outerShdw>
              </a:effectLst>
            </a:rPr>
            <a:t>Download files, time is invited</a:t>
          </a:r>
        </a:p>
      </dgm:t>
    </dgm:pt>
    <dgm:pt modelId="{5752354C-53FA-4C6B-A113-AE1F923FAB7A}" type="parTrans" cxnId="{76F0745F-7064-49A4-9A14-099064253D73}">
      <dgm:prSet/>
      <dgm:spPr/>
      <dgm:t>
        <a:bodyPr/>
        <a:lstStyle/>
        <a:p>
          <a:endParaRPr lang="en-US"/>
        </a:p>
      </dgm:t>
    </dgm:pt>
    <dgm:pt modelId="{1E2EF3BE-7083-4EA5-96AE-21FEE8A52B90}" type="sibTrans" cxnId="{76F0745F-7064-49A4-9A14-099064253D73}">
      <dgm:prSet/>
      <dgm:spPr/>
      <dgm:t>
        <a:bodyPr/>
        <a:lstStyle/>
        <a:p>
          <a:endParaRPr lang="en-US"/>
        </a:p>
      </dgm:t>
    </dgm:pt>
    <dgm:pt modelId="{B636EFA3-2727-4F46-8D8E-33502C347305}">
      <dgm:prSet custT="1"/>
      <dgm:spPr/>
      <dgm:t>
        <a:bodyPr/>
        <a:lstStyle/>
        <a:p>
          <a:pPr>
            <a:lnSpc>
              <a:spcPct val="100000"/>
            </a:lnSpc>
          </a:pPr>
          <a:r>
            <a:rPr lang="en-US" sz="1600" b="1" dirty="0">
              <a:effectLst>
                <a:outerShdw blurRad="38100" dist="38100" dir="2700000" algn="tl">
                  <a:srgbClr val="000000">
                    <a:alpha val="43137"/>
                  </a:srgbClr>
                </a:outerShdw>
              </a:effectLst>
            </a:rPr>
            <a:t>The cyber-crime differs from general crime in many ways.</a:t>
          </a:r>
        </a:p>
      </dgm:t>
    </dgm:pt>
    <dgm:pt modelId="{D86560F9-9B83-4F9F-A09B-0E603E7D0D31}" type="parTrans" cxnId="{98E985A2-A51B-4F1B-88EC-681DBBE94552}">
      <dgm:prSet/>
      <dgm:spPr/>
      <dgm:t>
        <a:bodyPr/>
        <a:lstStyle/>
        <a:p>
          <a:endParaRPr lang="en-US"/>
        </a:p>
      </dgm:t>
    </dgm:pt>
    <dgm:pt modelId="{DCDC2508-1E9B-47B6-A365-7F4BD6923F7B}" type="sibTrans" cxnId="{98E985A2-A51B-4F1B-88EC-681DBBE94552}">
      <dgm:prSet/>
      <dgm:spPr/>
      <dgm:t>
        <a:bodyPr/>
        <a:lstStyle/>
        <a:p>
          <a:endParaRPr lang="en-US"/>
        </a:p>
      </dgm:t>
    </dgm:pt>
    <dgm:pt modelId="{3EA9777E-5E9F-4082-84C6-4530E0BAFFD8}">
      <dgm:prSet custT="1"/>
      <dgm:spPr/>
      <dgm:t>
        <a:bodyPr/>
        <a:lstStyle/>
        <a:p>
          <a:pPr algn="ctr">
            <a:lnSpc>
              <a:spcPct val="100000"/>
            </a:lnSpc>
          </a:pPr>
          <a:r>
            <a:rPr lang="en-US" sz="1600" b="1" dirty="0">
              <a:effectLst>
                <a:outerShdw blurRad="38100" dist="38100" dir="2700000" algn="tl">
                  <a:srgbClr val="000000">
                    <a:alpha val="43137"/>
                  </a:srgbClr>
                </a:outerShdw>
              </a:effectLst>
            </a:rPr>
            <a:t>A previous study proposed a data mining framework for crime, dividing crimes harmful to the general public into eight categories:</a:t>
          </a:r>
        </a:p>
      </dgm:t>
    </dgm:pt>
    <dgm:pt modelId="{543B8432-42F3-448A-BE25-357B2EA7AD46}" type="parTrans" cxnId="{745F9633-1256-45A2-9B81-8C1B931B2044}">
      <dgm:prSet/>
      <dgm:spPr/>
      <dgm:t>
        <a:bodyPr/>
        <a:lstStyle/>
        <a:p>
          <a:endParaRPr lang="en-US"/>
        </a:p>
      </dgm:t>
    </dgm:pt>
    <dgm:pt modelId="{7D540F45-899B-441E-A5C0-5DAC99A6C0CE}" type="sibTrans" cxnId="{745F9633-1256-45A2-9B81-8C1B931B2044}">
      <dgm:prSet/>
      <dgm:spPr/>
      <dgm:t>
        <a:bodyPr/>
        <a:lstStyle/>
        <a:p>
          <a:endParaRPr lang="en-US"/>
        </a:p>
      </dgm:t>
    </dgm:pt>
    <dgm:pt modelId="{9227E9E9-0933-4CF6-9C9B-1A8F7FCCBFD0}">
      <dgm:prSet custT="1"/>
      <dgm:spPr/>
      <dgm:t>
        <a:bodyPr/>
        <a:lstStyle/>
        <a:p>
          <a:pPr>
            <a:lnSpc>
              <a:spcPct val="100000"/>
            </a:lnSpc>
          </a:pPr>
          <a:r>
            <a:rPr lang="en-US" sz="1600" b="1" i="1" dirty="0">
              <a:effectLst>
                <a:outerShdw blurRad="38100" dist="38100" dir="2700000" algn="tl">
                  <a:srgbClr val="000000">
                    <a:alpha val="43137"/>
                  </a:srgbClr>
                </a:outerShdw>
              </a:effectLst>
            </a:rPr>
            <a:t>1.Traffic violations,</a:t>
          </a:r>
        </a:p>
        <a:p>
          <a:pPr>
            <a:lnSpc>
              <a:spcPct val="100000"/>
            </a:lnSpc>
          </a:pPr>
          <a:r>
            <a:rPr lang="en-US" sz="1600" b="1" i="1" dirty="0">
              <a:effectLst>
                <a:outerShdw blurRad="38100" dist="38100" dir="2700000" algn="tl">
                  <a:srgbClr val="000000">
                    <a:alpha val="43137"/>
                  </a:srgbClr>
                </a:outerShdw>
              </a:effectLst>
            </a:rPr>
            <a:t> 2. Sex Crime,</a:t>
          </a:r>
        </a:p>
        <a:p>
          <a:pPr>
            <a:lnSpc>
              <a:spcPct val="100000"/>
            </a:lnSpc>
          </a:pPr>
          <a:r>
            <a:rPr lang="en-US" sz="1600" b="1" i="1" dirty="0">
              <a:effectLst>
                <a:outerShdw blurRad="38100" dist="38100" dir="2700000" algn="tl">
                  <a:srgbClr val="000000">
                    <a:alpha val="43137"/>
                  </a:srgbClr>
                </a:outerShdw>
              </a:effectLst>
            </a:rPr>
            <a:t> 3. Theft, </a:t>
          </a:r>
        </a:p>
        <a:p>
          <a:pPr>
            <a:lnSpc>
              <a:spcPct val="100000"/>
            </a:lnSpc>
          </a:pPr>
          <a:r>
            <a:rPr lang="en-US" sz="1600" b="1" i="1" dirty="0">
              <a:effectLst>
                <a:outerShdw blurRad="38100" dist="38100" dir="2700000" algn="tl">
                  <a:srgbClr val="000000">
                    <a:alpha val="43137"/>
                  </a:srgbClr>
                </a:outerShdw>
              </a:effectLst>
            </a:rPr>
            <a:t>4. Fraud, </a:t>
          </a:r>
        </a:p>
        <a:p>
          <a:pPr>
            <a:lnSpc>
              <a:spcPct val="100000"/>
            </a:lnSpc>
          </a:pPr>
          <a:r>
            <a:rPr lang="en-US" sz="1600" b="1" i="1" dirty="0">
              <a:effectLst>
                <a:outerShdw blurRad="38100" dist="38100" dir="2700000" algn="tl">
                  <a:srgbClr val="000000">
                    <a:alpha val="43137"/>
                  </a:srgbClr>
                </a:outerShdw>
              </a:effectLst>
            </a:rPr>
            <a:t>5. Arson, </a:t>
          </a:r>
        </a:p>
        <a:p>
          <a:pPr>
            <a:lnSpc>
              <a:spcPct val="100000"/>
            </a:lnSpc>
          </a:pPr>
          <a:r>
            <a:rPr lang="en-US" sz="1600" b="1" i="1" dirty="0">
              <a:effectLst>
                <a:outerShdw blurRad="38100" dist="38100" dir="2700000" algn="tl">
                  <a:srgbClr val="000000">
                    <a:alpha val="43137"/>
                  </a:srgbClr>
                </a:outerShdw>
              </a:effectLst>
            </a:rPr>
            <a:t>6.Gang/Drug Offenses,</a:t>
          </a:r>
        </a:p>
        <a:p>
          <a:pPr>
            <a:lnSpc>
              <a:spcPct val="100000"/>
            </a:lnSpc>
          </a:pPr>
          <a:r>
            <a:rPr lang="en-US" sz="1600" b="1" i="1" dirty="0">
              <a:effectLst>
                <a:outerShdw blurRad="38100" dist="38100" dir="2700000" algn="tl">
                  <a:srgbClr val="000000">
                    <a:alpha val="43137"/>
                  </a:srgbClr>
                </a:outerShdw>
              </a:effectLst>
            </a:rPr>
            <a:t> 7. Violent crime, 8.Cyber-crime.</a:t>
          </a:r>
          <a:endParaRPr lang="en-US" sz="1600" b="1" dirty="0">
            <a:effectLst>
              <a:outerShdw blurRad="38100" dist="38100" dir="2700000" algn="tl">
                <a:srgbClr val="000000">
                  <a:alpha val="43137"/>
                </a:srgbClr>
              </a:outerShdw>
            </a:effectLst>
          </a:endParaRPr>
        </a:p>
      </dgm:t>
    </dgm:pt>
    <dgm:pt modelId="{65B05B8B-5952-43D9-9A01-F532EAC2D41C}" type="parTrans" cxnId="{816A199F-D036-4CDA-9EBB-CFDA4B040054}">
      <dgm:prSet/>
      <dgm:spPr/>
      <dgm:t>
        <a:bodyPr/>
        <a:lstStyle/>
        <a:p>
          <a:endParaRPr lang="en-US"/>
        </a:p>
      </dgm:t>
    </dgm:pt>
    <dgm:pt modelId="{B64B2632-06ED-4313-97F7-E3971D3D37F3}" type="sibTrans" cxnId="{816A199F-D036-4CDA-9EBB-CFDA4B040054}">
      <dgm:prSet/>
      <dgm:spPr/>
      <dgm:t>
        <a:bodyPr/>
        <a:lstStyle/>
        <a:p>
          <a:endParaRPr lang="en-US"/>
        </a:p>
      </dgm:t>
    </dgm:pt>
    <dgm:pt modelId="{EA14E3D3-2E56-4B85-8EA9-F797200D9A8E}">
      <dgm:prSet custT="1"/>
      <dgm:spPr/>
      <dgm:t>
        <a:bodyPr/>
        <a:lstStyle/>
        <a:p>
          <a:pPr algn="ctr">
            <a:lnSpc>
              <a:spcPct val="100000"/>
            </a:lnSpc>
          </a:pPr>
          <a:r>
            <a:rPr lang="en-US" sz="1600" b="1" dirty="0">
              <a:effectLst>
                <a:outerShdw blurRad="38100" dist="38100" dir="2700000" algn="tl">
                  <a:srgbClr val="000000">
                    <a:alpha val="43137"/>
                  </a:srgbClr>
                </a:outerShdw>
              </a:effectLst>
            </a:rPr>
            <a:t>Although this  study explained how data mining techniques could be applied to crime analysis, it did not consider the specific features of cyber-crime</a:t>
          </a:r>
        </a:p>
      </dgm:t>
    </dgm:pt>
    <dgm:pt modelId="{B8F67F50-D016-497A-BE1D-4C2EC70BE453}" type="parTrans" cxnId="{278A93AD-EB8A-41AC-AC3C-8F24DAFFE66F}">
      <dgm:prSet/>
      <dgm:spPr/>
      <dgm:t>
        <a:bodyPr/>
        <a:lstStyle/>
        <a:p>
          <a:endParaRPr lang="en-US"/>
        </a:p>
      </dgm:t>
    </dgm:pt>
    <dgm:pt modelId="{38BC6F71-76C2-46A4-8C8F-97C9087F0001}" type="sibTrans" cxnId="{278A93AD-EB8A-41AC-AC3C-8F24DAFFE66F}">
      <dgm:prSet/>
      <dgm:spPr/>
      <dgm:t>
        <a:bodyPr/>
        <a:lstStyle/>
        <a:p>
          <a:endParaRPr lang="en-US"/>
        </a:p>
      </dgm:t>
    </dgm:pt>
    <dgm:pt modelId="{1D466E42-CB20-4C9D-90C7-15D732F02DFA}" type="pres">
      <dgm:prSet presAssocID="{BDF6B0A6-9AA1-4C01-AB10-A0FEE9B046A2}" presName="root" presStyleCnt="0">
        <dgm:presLayoutVars>
          <dgm:dir/>
          <dgm:resizeHandles val="exact"/>
        </dgm:presLayoutVars>
      </dgm:prSet>
      <dgm:spPr/>
    </dgm:pt>
    <dgm:pt modelId="{A8E46E08-2F08-4061-8E91-22DFCA78C827}" type="pres">
      <dgm:prSet presAssocID="{FBC29529-F06B-463D-AACF-279ACCF85D5D}" presName="compNode" presStyleCnt="0"/>
      <dgm:spPr/>
    </dgm:pt>
    <dgm:pt modelId="{A2302FAA-E70C-4713-ADC1-928728632BF1}" type="pres">
      <dgm:prSet presAssocID="{FBC29529-F06B-463D-AACF-279ACCF85D5D}" presName="iconRect" presStyleLbl="node1" presStyleIdx="0" presStyleCnt="7" custLinFactY="-33065" custLinFactNeighborX="15338"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afe"/>
        </a:ext>
      </dgm:extLst>
    </dgm:pt>
    <dgm:pt modelId="{1E99FD04-DCD3-4B8B-B714-88F31F20F9B0}" type="pres">
      <dgm:prSet presAssocID="{FBC29529-F06B-463D-AACF-279ACCF85D5D}" presName="spaceRect" presStyleCnt="0"/>
      <dgm:spPr/>
    </dgm:pt>
    <dgm:pt modelId="{CA8529E2-BE0B-47A6-AEF5-DF0BCE668501}" type="pres">
      <dgm:prSet presAssocID="{FBC29529-F06B-463D-AACF-279ACCF85D5D}" presName="textRect" presStyleLbl="revTx" presStyleIdx="0" presStyleCnt="7" custScaleX="160073" custScaleY="47914" custLinFactY="-66449" custLinFactNeighborX="6369" custLinFactNeighborY="-100000">
        <dgm:presLayoutVars>
          <dgm:chMax val="1"/>
          <dgm:chPref val="1"/>
        </dgm:presLayoutVars>
      </dgm:prSet>
      <dgm:spPr/>
    </dgm:pt>
    <dgm:pt modelId="{646E4CDF-B5CB-43D1-A4B2-9DCC4ECD1B9D}" type="pres">
      <dgm:prSet presAssocID="{5E389808-4B09-4749-BDC0-89DB6B1F7DD9}" presName="sibTrans" presStyleCnt="0"/>
      <dgm:spPr/>
    </dgm:pt>
    <dgm:pt modelId="{27E4EF96-1DA7-4ECF-837D-062DE0150430}" type="pres">
      <dgm:prSet presAssocID="{2DD72DF1-B283-4C4C-A5B7-E390B43FB14F}" presName="compNode" presStyleCnt="0"/>
      <dgm:spPr/>
    </dgm:pt>
    <dgm:pt modelId="{ACB5BC2A-2A5C-42F5-BE3B-2AB2D21F3472}" type="pres">
      <dgm:prSet presAssocID="{2DD72DF1-B283-4C4C-A5B7-E390B43FB14F}" presName="iconRect" presStyleLbl="node1" presStyleIdx="1" presStyleCnt="7" custLinFactNeighborX="-32945" custLinFactNeighborY="-9887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aceCar"/>
        </a:ext>
      </dgm:extLst>
    </dgm:pt>
    <dgm:pt modelId="{016ECF42-0579-413E-AAC7-98914BEB836F}" type="pres">
      <dgm:prSet presAssocID="{2DD72DF1-B283-4C4C-A5B7-E390B43FB14F}" presName="spaceRect" presStyleCnt="0"/>
      <dgm:spPr/>
    </dgm:pt>
    <dgm:pt modelId="{D48CF528-C20F-4532-BD58-DD68D7F2233C}" type="pres">
      <dgm:prSet presAssocID="{2DD72DF1-B283-4C4C-A5B7-E390B43FB14F}" presName="textRect" presStyleLbl="revTx" presStyleIdx="1" presStyleCnt="7" custScaleX="147845" custLinFactY="-30647" custLinFactNeighborX="-5363" custLinFactNeighborY="-100000">
        <dgm:presLayoutVars>
          <dgm:chMax val="1"/>
          <dgm:chPref val="1"/>
        </dgm:presLayoutVars>
      </dgm:prSet>
      <dgm:spPr/>
    </dgm:pt>
    <dgm:pt modelId="{E29D5233-0D00-494E-9AE9-7C1A7E93D467}" type="pres">
      <dgm:prSet presAssocID="{2798E37C-BFDB-4244-B368-45AF5A7DF6D3}" presName="sibTrans" presStyleCnt="0"/>
      <dgm:spPr/>
    </dgm:pt>
    <dgm:pt modelId="{67317463-0CAE-4093-BA8C-58C2162FD1BE}" type="pres">
      <dgm:prSet presAssocID="{DB18B009-3ACC-4E3E-BC59-B4366E863D2F}" presName="compNode" presStyleCnt="0"/>
      <dgm:spPr/>
    </dgm:pt>
    <dgm:pt modelId="{BA9FB606-3AFC-4ABB-B55B-E130510DBFD2}" type="pres">
      <dgm:prSet presAssocID="{DB18B009-3ACC-4E3E-BC59-B4366E863D2F}" presName="iconRect" presStyleLbl="node1" presStyleIdx="2" presStyleCnt="7" custLinFactY="-11871" custLinFactNeighborX="-14792"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wnload"/>
        </a:ext>
      </dgm:extLst>
    </dgm:pt>
    <dgm:pt modelId="{C7C1F442-0A01-44F1-9A18-F351C526BA03}" type="pres">
      <dgm:prSet presAssocID="{DB18B009-3ACC-4E3E-BC59-B4366E863D2F}" presName="spaceRect" presStyleCnt="0"/>
      <dgm:spPr/>
    </dgm:pt>
    <dgm:pt modelId="{AF9354FF-ED94-48EB-9615-473219AAD252}" type="pres">
      <dgm:prSet presAssocID="{DB18B009-3ACC-4E3E-BC59-B4366E863D2F}" presName="textRect" presStyleLbl="revTx" presStyleIdx="2" presStyleCnt="7" custScaleX="158688" custLinFactY="-29122" custLinFactNeighborX="-8175" custLinFactNeighborY="-100000">
        <dgm:presLayoutVars>
          <dgm:chMax val="1"/>
          <dgm:chPref val="1"/>
        </dgm:presLayoutVars>
      </dgm:prSet>
      <dgm:spPr/>
    </dgm:pt>
    <dgm:pt modelId="{39C325EC-15CD-4F5A-B70D-603CEF81A383}" type="pres">
      <dgm:prSet presAssocID="{1E2EF3BE-7083-4EA5-96AE-21FEE8A52B90}" presName="sibTrans" presStyleCnt="0"/>
      <dgm:spPr/>
    </dgm:pt>
    <dgm:pt modelId="{813CBDA5-48A2-44B1-8EE1-2A7920251DBF}" type="pres">
      <dgm:prSet presAssocID="{B636EFA3-2727-4F46-8D8E-33502C347305}" presName="compNode" presStyleCnt="0"/>
      <dgm:spPr/>
    </dgm:pt>
    <dgm:pt modelId="{8915D52D-CE72-45C8-A8EC-56AB925B6082}" type="pres">
      <dgm:prSet presAssocID="{B636EFA3-2727-4F46-8D8E-33502C347305}" presName="iconRect" presStyleLbl="node1" presStyleIdx="3" presStyleCnt="7" custLinFactY="-16389" custLinFactNeighborX="-27080"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etective"/>
        </a:ext>
      </dgm:extLst>
    </dgm:pt>
    <dgm:pt modelId="{EB4C6E99-A4EE-4F5E-91FC-A43DC3F19375}" type="pres">
      <dgm:prSet presAssocID="{B636EFA3-2727-4F46-8D8E-33502C347305}" presName="spaceRect" presStyleCnt="0"/>
      <dgm:spPr/>
    </dgm:pt>
    <dgm:pt modelId="{4AF02854-C123-423A-95AE-49F56FBBD0F9}" type="pres">
      <dgm:prSet presAssocID="{B636EFA3-2727-4F46-8D8E-33502C347305}" presName="textRect" presStyleLbl="revTx" presStyleIdx="3" presStyleCnt="7" custScaleX="231088" custLinFactY="-33059" custLinFactNeighborX="-2187" custLinFactNeighborY="-100000">
        <dgm:presLayoutVars>
          <dgm:chMax val="1"/>
          <dgm:chPref val="1"/>
        </dgm:presLayoutVars>
      </dgm:prSet>
      <dgm:spPr/>
    </dgm:pt>
    <dgm:pt modelId="{7ECD28C1-D8DA-45D6-B529-533C219AB20D}" type="pres">
      <dgm:prSet presAssocID="{DCDC2508-1E9B-47B6-A365-7F4BD6923F7B}" presName="sibTrans" presStyleCnt="0"/>
      <dgm:spPr/>
    </dgm:pt>
    <dgm:pt modelId="{57E01852-FC33-4F54-A003-3EA7A23EF023}" type="pres">
      <dgm:prSet presAssocID="{3EA9777E-5E9F-4082-84C6-4530E0BAFFD8}" presName="compNode" presStyleCnt="0"/>
      <dgm:spPr/>
    </dgm:pt>
    <dgm:pt modelId="{9E38FD61-F8A0-45DB-B3F7-BA591035F6E0}" type="pres">
      <dgm:prSet presAssocID="{3EA9777E-5E9F-4082-84C6-4530E0BAFFD8}" presName="iconRect" presStyleLbl="node1" presStyleIdx="4" presStyleCnt="7" custLinFactX="-26137" custLinFactNeighborX="-100000" custLinFactNeighborY="-1769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pt>
    <dgm:pt modelId="{65E3A020-DAF1-4188-80C9-886DC6B8A65E}" type="pres">
      <dgm:prSet presAssocID="{3EA9777E-5E9F-4082-84C6-4530E0BAFFD8}" presName="spaceRect" presStyleCnt="0"/>
      <dgm:spPr/>
    </dgm:pt>
    <dgm:pt modelId="{FA108EA1-DB6B-409E-84B8-208FF488C492}" type="pres">
      <dgm:prSet presAssocID="{3EA9777E-5E9F-4082-84C6-4530E0BAFFD8}" presName="textRect" presStyleLbl="revTx" presStyleIdx="4" presStyleCnt="7" custScaleX="217145" custLinFactNeighborX="-45252" custLinFactNeighborY="-37913">
        <dgm:presLayoutVars>
          <dgm:chMax val="1"/>
          <dgm:chPref val="1"/>
        </dgm:presLayoutVars>
      </dgm:prSet>
      <dgm:spPr/>
    </dgm:pt>
    <dgm:pt modelId="{66A3A402-31E2-48C0-A399-ACA4F357042C}" type="pres">
      <dgm:prSet presAssocID="{7D540F45-899B-441E-A5C0-5DAC99A6C0CE}" presName="sibTrans" presStyleCnt="0"/>
      <dgm:spPr/>
    </dgm:pt>
    <dgm:pt modelId="{025E9AF6-AC1C-4887-A924-287B4122166F}" type="pres">
      <dgm:prSet presAssocID="{9227E9E9-0933-4CF6-9C9B-1A8F7FCCBFD0}" presName="compNode" presStyleCnt="0"/>
      <dgm:spPr/>
    </dgm:pt>
    <dgm:pt modelId="{FF5C5E06-BB4A-46FC-86F3-1063C9F664DF}" type="pres">
      <dgm:prSet presAssocID="{9227E9E9-0933-4CF6-9C9B-1A8F7FCCBFD0}" presName="iconRect" presStyleLbl="node1" presStyleIdx="5" presStyleCnt="7" custLinFactY="-20991" custLinFactNeighborX="-4623" custLinFactNeighborY="-100000"/>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Handcuffs"/>
        </a:ext>
      </dgm:extLst>
    </dgm:pt>
    <dgm:pt modelId="{B3DDDF2D-05E8-4847-BBD4-2F164229D168}" type="pres">
      <dgm:prSet presAssocID="{9227E9E9-0933-4CF6-9C9B-1A8F7FCCBFD0}" presName="spaceRect" presStyleCnt="0"/>
      <dgm:spPr/>
    </dgm:pt>
    <dgm:pt modelId="{06AC10C0-2E62-4537-8BAF-B3ABD915657E}" type="pres">
      <dgm:prSet presAssocID="{9227E9E9-0933-4CF6-9C9B-1A8F7FCCBFD0}" presName="textRect" presStyleLbl="revTx" presStyleIdx="5" presStyleCnt="7" custScaleX="193714" custLinFactY="-65105" custLinFactNeighborX="-10408" custLinFactNeighborY="-100000">
        <dgm:presLayoutVars>
          <dgm:chMax val="1"/>
          <dgm:chPref val="1"/>
        </dgm:presLayoutVars>
      </dgm:prSet>
      <dgm:spPr/>
    </dgm:pt>
    <dgm:pt modelId="{B01BBAF0-45A6-4F51-B1B9-3C6D961198F6}" type="pres">
      <dgm:prSet presAssocID="{B64B2632-06ED-4313-97F7-E3971D3D37F3}" presName="sibTrans" presStyleCnt="0"/>
      <dgm:spPr/>
    </dgm:pt>
    <dgm:pt modelId="{8C8EF403-C52B-4052-9FCD-A6F0632A459F}" type="pres">
      <dgm:prSet presAssocID="{EA14E3D3-2E56-4B85-8EA9-F797200D9A8E}" presName="compNode" presStyleCnt="0"/>
      <dgm:spPr/>
    </dgm:pt>
    <dgm:pt modelId="{D0D1F06F-4048-43AD-A0B5-80C7C31478B1}" type="pres">
      <dgm:prSet presAssocID="{EA14E3D3-2E56-4B85-8EA9-F797200D9A8E}" presName="iconRect" presStyleLbl="node1" presStyleIdx="6" presStyleCnt="7" custLinFactNeighborX="81241" custLinFactNeighborY="-40475"/>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pt>
    <dgm:pt modelId="{097ECA77-0150-4F4D-9700-16DB3521EF71}" type="pres">
      <dgm:prSet presAssocID="{EA14E3D3-2E56-4B85-8EA9-F797200D9A8E}" presName="spaceRect" presStyleCnt="0"/>
      <dgm:spPr/>
    </dgm:pt>
    <dgm:pt modelId="{0D97ACC4-0F88-4866-9FBB-5AE0B0E3A1F9}" type="pres">
      <dgm:prSet presAssocID="{EA14E3D3-2E56-4B85-8EA9-F797200D9A8E}" presName="textRect" presStyleLbl="revTx" presStyleIdx="6" presStyleCnt="7" custScaleX="211810" custLinFactNeighborX="23318" custLinFactNeighborY="-26328">
        <dgm:presLayoutVars>
          <dgm:chMax val="1"/>
          <dgm:chPref val="1"/>
        </dgm:presLayoutVars>
      </dgm:prSet>
      <dgm:spPr/>
    </dgm:pt>
  </dgm:ptLst>
  <dgm:cxnLst>
    <dgm:cxn modelId="{A75E3E30-15A7-4A25-A7D4-8EDF6862F661}" type="presOf" srcId="{9227E9E9-0933-4CF6-9C9B-1A8F7FCCBFD0}" destId="{06AC10C0-2E62-4537-8BAF-B3ABD915657E}" srcOrd="0" destOrd="0" presId="urn:microsoft.com/office/officeart/2018/2/layout/IconLabelList"/>
    <dgm:cxn modelId="{745F9633-1256-45A2-9B81-8C1B931B2044}" srcId="{BDF6B0A6-9AA1-4C01-AB10-A0FEE9B046A2}" destId="{3EA9777E-5E9F-4082-84C6-4530E0BAFFD8}" srcOrd="4" destOrd="0" parTransId="{543B8432-42F3-448A-BE25-357B2EA7AD46}" sibTransId="{7D540F45-899B-441E-A5C0-5DAC99A6C0CE}"/>
    <dgm:cxn modelId="{76F0745F-7064-49A4-9A14-099064253D73}" srcId="{BDF6B0A6-9AA1-4C01-AB10-A0FEE9B046A2}" destId="{DB18B009-3ACC-4E3E-BC59-B4366E863D2F}" srcOrd="2" destOrd="0" parTransId="{5752354C-53FA-4C6B-A113-AE1F923FAB7A}" sibTransId="{1E2EF3BE-7083-4EA5-96AE-21FEE8A52B90}"/>
    <dgm:cxn modelId="{14F8AC46-6811-4344-B4F4-65A10B67CD92}" type="presOf" srcId="{FBC29529-F06B-463D-AACF-279ACCF85D5D}" destId="{CA8529E2-BE0B-47A6-AEF5-DF0BCE668501}" srcOrd="0" destOrd="0" presId="urn:microsoft.com/office/officeart/2018/2/layout/IconLabelList"/>
    <dgm:cxn modelId="{D2AA244B-1C08-4791-AFEF-23DAC0506DAC}" type="presOf" srcId="{BDF6B0A6-9AA1-4C01-AB10-A0FEE9B046A2}" destId="{1D466E42-CB20-4C9D-90C7-15D732F02DFA}" srcOrd="0" destOrd="0" presId="urn:microsoft.com/office/officeart/2018/2/layout/IconLabelList"/>
    <dgm:cxn modelId="{42CA9B6C-9757-4AE3-A4D3-7C5575D2F81B}" srcId="{BDF6B0A6-9AA1-4C01-AB10-A0FEE9B046A2}" destId="{2DD72DF1-B283-4C4C-A5B7-E390B43FB14F}" srcOrd="1" destOrd="0" parTransId="{27396967-8C73-45BB-BD60-70793A03F3C1}" sibTransId="{2798E37C-BFDB-4244-B368-45AF5A7DF6D3}"/>
    <dgm:cxn modelId="{F810607C-D55A-49D7-BDB7-C586E7B6BA12}" type="presOf" srcId="{B636EFA3-2727-4F46-8D8E-33502C347305}" destId="{4AF02854-C123-423A-95AE-49F56FBBD0F9}" srcOrd="0" destOrd="0" presId="urn:microsoft.com/office/officeart/2018/2/layout/IconLabelList"/>
    <dgm:cxn modelId="{816A199F-D036-4CDA-9EBB-CFDA4B040054}" srcId="{BDF6B0A6-9AA1-4C01-AB10-A0FEE9B046A2}" destId="{9227E9E9-0933-4CF6-9C9B-1A8F7FCCBFD0}" srcOrd="5" destOrd="0" parTransId="{65B05B8B-5952-43D9-9A01-F532EAC2D41C}" sibTransId="{B64B2632-06ED-4313-97F7-E3971D3D37F3}"/>
    <dgm:cxn modelId="{E35C0FA0-79B8-4D37-8C85-D648023AB024}" type="presOf" srcId="{DB18B009-3ACC-4E3E-BC59-B4366E863D2F}" destId="{AF9354FF-ED94-48EB-9615-473219AAD252}" srcOrd="0" destOrd="0" presId="urn:microsoft.com/office/officeart/2018/2/layout/IconLabelList"/>
    <dgm:cxn modelId="{98E985A2-A51B-4F1B-88EC-681DBBE94552}" srcId="{BDF6B0A6-9AA1-4C01-AB10-A0FEE9B046A2}" destId="{B636EFA3-2727-4F46-8D8E-33502C347305}" srcOrd="3" destOrd="0" parTransId="{D86560F9-9B83-4F9F-A09B-0E603E7D0D31}" sibTransId="{DCDC2508-1E9B-47B6-A365-7F4BD6923F7B}"/>
    <dgm:cxn modelId="{4D8C4BA8-D29F-4AE9-9029-AAC75C9180E6}" type="presOf" srcId="{EA14E3D3-2E56-4B85-8EA9-F797200D9A8E}" destId="{0D97ACC4-0F88-4866-9FBB-5AE0B0E3A1F9}" srcOrd="0" destOrd="0" presId="urn:microsoft.com/office/officeart/2018/2/layout/IconLabelList"/>
    <dgm:cxn modelId="{278A93AD-EB8A-41AC-AC3C-8F24DAFFE66F}" srcId="{BDF6B0A6-9AA1-4C01-AB10-A0FEE9B046A2}" destId="{EA14E3D3-2E56-4B85-8EA9-F797200D9A8E}" srcOrd="6" destOrd="0" parTransId="{B8F67F50-D016-497A-BE1D-4C2EC70BE453}" sibTransId="{38BC6F71-76C2-46A4-8C8F-97C9087F0001}"/>
    <dgm:cxn modelId="{083CB8B7-1163-422F-B943-637C8238F4B4}" type="presOf" srcId="{3EA9777E-5E9F-4082-84C6-4530E0BAFFD8}" destId="{FA108EA1-DB6B-409E-84B8-208FF488C492}" srcOrd="0" destOrd="0" presId="urn:microsoft.com/office/officeart/2018/2/layout/IconLabelList"/>
    <dgm:cxn modelId="{8BD990D0-2F8F-446B-B3E2-3ED7A20F6CBA}" srcId="{BDF6B0A6-9AA1-4C01-AB10-A0FEE9B046A2}" destId="{FBC29529-F06B-463D-AACF-279ACCF85D5D}" srcOrd="0" destOrd="0" parTransId="{D8A2F74B-61B8-4CAB-9B42-6E3DDD5F4CCC}" sibTransId="{5E389808-4B09-4749-BDC0-89DB6B1F7DD9}"/>
    <dgm:cxn modelId="{70550EEB-AE4A-4D4C-9E55-BA298F77D3A7}" type="presOf" srcId="{2DD72DF1-B283-4C4C-A5B7-E390B43FB14F}" destId="{D48CF528-C20F-4532-BD58-DD68D7F2233C}" srcOrd="0" destOrd="0" presId="urn:microsoft.com/office/officeart/2018/2/layout/IconLabelList"/>
    <dgm:cxn modelId="{B089327D-EDFA-42CB-8867-69D88BF542DE}" type="presParOf" srcId="{1D466E42-CB20-4C9D-90C7-15D732F02DFA}" destId="{A8E46E08-2F08-4061-8E91-22DFCA78C827}" srcOrd="0" destOrd="0" presId="urn:microsoft.com/office/officeart/2018/2/layout/IconLabelList"/>
    <dgm:cxn modelId="{1FCFB75A-8405-48D2-BD2B-7540671C3627}" type="presParOf" srcId="{A8E46E08-2F08-4061-8E91-22DFCA78C827}" destId="{A2302FAA-E70C-4713-ADC1-928728632BF1}" srcOrd="0" destOrd="0" presId="urn:microsoft.com/office/officeart/2018/2/layout/IconLabelList"/>
    <dgm:cxn modelId="{E83F6F80-02BB-4919-88E0-A8980442D32C}" type="presParOf" srcId="{A8E46E08-2F08-4061-8E91-22DFCA78C827}" destId="{1E99FD04-DCD3-4B8B-B714-88F31F20F9B0}" srcOrd="1" destOrd="0" presId="urn:microsoft.com/office/officeart/2018/2/layout/IconLabelList"/>
    <dgm:cxn modelId="{F1E78FA8-6A19-4217-829F-3F7A23823CAF}" type="presParOf" srcId="{A8E46E08-2F08-4061-8E91-22DFCA78C827}" destId="{CA8529E2-BE0B-47A6-AEF5-DF0BCE668501}" srcOrd="2" destOrd="0" presId="urn:microsoft.com/office/officeart/2018/2/layout/IconLabelList"/>
    <dgm:cxn modelId="{E1D7963D-CFDD-400E-946A-798FDDD5E9B0}" type="presParOf" srcId="{1D466E42-CB20-4C9D-90C7-15D732F02DFA}" destId="{646E4CDF-B5CB-43D1-A4B2-9DCC4ECD1B9D}" srcOrd="1" destOrd="0" presId="urn:microsoft.com/office/officeart/2018/2/layout/IconLabelList"/>
    <dgm:cxn modelId="{4598B8A1-5965-4358-8C0D-578FD823BFCD}" type="presParOf" srcId="{1D466E42-CB20-4C9D-90C7-15D732F02DFA}" destId="{27E4EF96-1DA7-4ECF-837D-062DE0150430}" srcOrd="2" destOrd="0" presId="urn:microsoft.com/office/officeart/2018/2/layout/IconLabelList"/>
    <dgm:cxn modelId="{76D4181F-B810-454E-9A17-408225E75E47}" type="presParOf" srcId="{27E4EF96-1DA7-4ECF-837D-062DE0150430}" destId="{ACB5BC2A-2A5C-42F5-BE3B-2AB2D21F3472}" srcOrd="0" destOrd="0" presId="urn:microsoft.com/office/officeart/2018/2/layout/IconLabelList"/>
    <dgm:cxn modelId="{4FEF8E5D-728D-4F86-9D7D-95363F19EF00}" type="presParOf" srcId="{27E4EF96-1DA7-4ECF-837D-062DE0150430}" destId="{016ECF42-0579-413E-AAC7-98914BEB836F}" srcOrd="1" destOrd="0" presId="urn:microsoft.com/office/officeart/2018/2/layout/IconLabelList"/>
    <dgm:cxn modelId="{74DFC5E1-D6AC-4B2B-BBBA-B89B5B2AAA80}" type="presParOf" srcId="{27E4EF96-1DA7-4ECF-837D-062DE0150430}" destId="{D48CF528-C20F-4532-BD58-DD68D7F2233C}" srcOrd="2" destOrd="0" presId="urn:microsoft.com/office/officeart/2018/2/layout/IconLabelList"/>
    <dgm:cxn modelId="{C1AC0070-41CF-4CDC-9064-C6AC48375F0B}" type="presParOf" srcId="{1D466E42-CB20-4C9D-90C7-15D732F02DFA}" destId="{E29D5233-0D00-494E-9AE9-7C1A7E93D467}" srcOrd="3" destOrd="0" presId="urn:microsoft.com/office/officeart/2018/2/layout/IconLabelList"/>
    <dgm:cxn modelId="{2580640D-F913-4134-BCF4-BBC9EA3A38DC}" type="presParOf" srcId="{1D466E42-CB20-4C9D-90C7-15D732F02DFA}" destId="{67317463-0CAE-4093-BA8C-58C2162FD1BE}" srcOrd="4" destOrd="0" presId="urn:microsoft.com/office/officeart/2018/2/layout/IconLabelList"/>
    <dgm:cxn modelId="{B8609BE8-9927-411B-AF92-1E523D7E1BE2}" type="presParOf" srcId="{67317463-0CAE-4093-BA8C-58C2162FD1BE}" destId="{BA9FB606-3AFC-4ABB-B55B-E130510DBFD2}" srcOrd="0" destOrd="0" presId="urn:microsoft.com/office/officeart/2018/2/layout/IconLabelList"/>
    <dgm:cxn modelId="{1F889740-F1D6-4DCB-99C9-71B566E38F1D}" type="presParOf" srcId="{67317463-0CAE-4093-BA8C-58C2162FD1BE}" destId="{C7C1F442-0A01-44F1-9A18-F351C526BA03}" srcOrd="1" destOrd="0" presId="urn:microsoft.com/office/officeart/2018/2/layout/IconLabelList"/>
    <dgm:cxn modelId="{3516D778-EAD3-4B9D-B686-6856DA5E512C}" type="presParOf" srcId="{67317463-0CAE-4093-BA8C-58C2162FD1BE}" destId="{AF9354FF-ED94-48EB-9615-473219AAD252}" srcOrd="2" destOrd="0" presId="urn:microsoft.com/office/officeart/2018/2/layout/IconLabelList"/>
    <dgm:cxn modelId="{89E63685-EA50-40DC-AA41-6CD8AA169F12}" type="presParOf" srcId="{1D466E42-CB20-4C9D-90C7-15D732F02DFA}" destId="{39C325EC-15CD-4F5A-B70D-603CEF81A383}" srcOrd="5" destOrd="0" presId="urn:microsoft.com/office/officeart/2018/2/layout/IconLabelList"/>
    <dgm:cxn modelId="{D31126F7-2C07-4BAF-9A0A-E4C0F90A8F39}" type="presParOf" srcId="{1D466E42-CB20-4C9D-90C7-15D732F02DFA}" destId="{813CBDA5-48A2-44B1-8EE1-2A7920251DBF}" srcOrd="6" destOrd="0" presId="urn:microsoft.com/office/officeart/2018/2/layout/IconLabelList"/>
    <dgm:cxn modelId="{049ED442-9ABC-4844-96E5-BF2CDAAE467A}" type="presParOf" srcId="{813CBDA5-48A2-44B1-8EE1-2A7920251DBF}" destId="{8915D52D-CE72-45C8-A8EC-56AB925B6082}" srcOrd="0" destOrd="0" presId="urn:microsoft.com/office/officeart/2018/2/layout/IconLabelList"/>
    <dgm:cxn modelId="{71A0A86B-B886-4FD9-A801-5EAE9A3BF823}" type="presParOf" srcId="{813CBDA5-48A2-44B1-8EE1-2A7920251DBF}" destId="{EB4C6E99-A4EE-4F5E-91FC-A43DC3F19375}" srcOrd="1" destOrd="0" presId="urn:microsoft.com/office/officeart/2018/2/layout/IconLabelList"/>
    <dgm:cxn modelId="{54ED8CDD-AEB9-4EBA-8937-EB5707A2A7FC}" type="presParOf" srcId="{813CBDA5-48A2-44B1-8EE1-2A7920251DBF}" destId="{4AF02854-C123-423A-95AE-49F56FBBD0F9}" srcOrd="2" destOrd="0" presId="urn:microsoft.com/office/officeart/2018/2/layout/IconLabelList"/>
    <dgm:cxn modelId="{10FA997D-65E0-48E6-A639-DB58B8F99080}" type="presParOf" srcId="{1D466E42-CB20-4C9D-90C7-15D732F02DFA}" destId="{7ECD28C1-D8DA-45D6-B529-533C219AB20D}" srcOrd="7" destOrd="0" presId="urn:microsoft.com/office/officeart/2018/2/layout/IconLabelList"/>
    <dgm:cxn modelId="{905741CE-8698-403F-B1D1-9ADA383D09A2}" type="presParOf" srcId="{1D466E42-CB20-4C9D-90C7-15D732F02DFA}" destId="{57E01852-FC33-4F54-A003-3EA7A23EF023}" srcOrd="8" destOrd="0" presId="urn:microsoft.com/office/officeart/2018/2/layout/IconLabelList"/>
    <dgm:cxn modelId="{8E75E410-EFD1-4052-8A02-5D1F41CB72C1}" type="presParOf" srcId="{57E01852-FC33-4F54-A003-3EA7A23EF023}" destId="{9E38FD61-F8A0-45DB-B3F7-BA591035F6E0}" srcOrd="0" destOrd="0" presId="urn:microsoft.com/office/officeart/2018/2/layout/IconLabelList"/>
    <dgm:cxn modelId="{11D1DC70-9A31-4188-A073-3A47AE4F4275}" type="presParOf" srcId="{57E01852-FC33-4F54-A003-3EA7A23EF023}" destId="{65E3A020-DAF1-4188-80C9-886DC6B8A65E}" srcOrd="1" destOrd="0" presId="urn:microsoft.com/office/officeart/2018/2/layout/IconLabelList"/>
    <dgm:cxn modelId="{D4084782-92DF-467B-BCE8-A948B97EBDEE}" type="presParOf" srcId="{57E01852-FC33-4F54-A003-3EA7A23EF023}" destId="{FA108EA1-DB6B-409E-84B8-208FF488C492}" srcOrd="2" destOrd="0" presId="urn:microsoft.com/office/officeart/2018/2/layout/IconLabelList"/>
    <dgm:cxn modelId="{0B45657D-6209-4DDF-951C-06A5444C5F6B}" type="presParOf" srcId="{1D466E42-CB20-4C9D-90C7-15D732F02DFA}" destId="{66A3A402-31E2-48C0-A399-ACA4F357042C}" srcOrd="9" destOrd="0" presId="urn:microsoft.com/office/officeart/2018/2/layout/IconLabelList"/>
    <dgm:cxn modelId="{0BDC866F-9051-46F4-B0CA-ACCF469845F6}" type="presParOf" srcId="{1D466E42-CB20-4C9D-90C7-15D732F02DFA}" destId="{025E9AF6-AC1C-4887-A924-287B4122166F}" srcOrd="10" destOrd="0" presId="urn:microsoft.com/office/officeart/2018/2/layout/IconLabelList"/>
    <dgm:cxn modelId="{8602B438-CF38-45FC-A492-28E0584A6741}" type="presParOf" srcId="{025E9AF6-AC1C-4887-A924-287B4122166F}" destId="{FF5C5E06-BB4A-46FC-86F3-1063C9F664DF}" srcOrd="0" destOrd="0" presId="urn:microsoft.com/office/officeart/2018/2/layout/IconLabelList"/>
    <dgm:cxn modelId="{2F6916F4-115C-447B-956B-0C25D89C806D}" type="presParOf" srcId="{025E9AF6-AC1C-4887-A924-287B4122166F}" destId="{B3DDDF2D-05E8-4847-BBD4-2F164229D168}" srcOrd="1" destOrd="0" presId="urn:microsoft.com/office/officeart/2018/2/layout/IconLabelList"/>
    <dgm:cxn modelId="{2F1369D6-68B6-4981-87FE-B4DB2D3E39AC}" type="presParOf" srcId="{025E9AF6-AC1C-4887-A924-287B4122166F}" destId="{06AC10C0-2E62-4537-8BAF-B3ABD915657E}" srcOrd="2" destOrd="0" presId="urn:microsoft.com/office/officeart/2018/2/layout/IconLabelList"/>
    <dgm:cxn modelId="{EA7BF712-3387-4271-A5BE-4791107A50A3}" type="presParOf" srcId="{1D466E42-CB20-4C9D-90C7-15D732F02DFA}" destId="{B01BBAF0-45A6-4F51-B1B9-3C6D961198F6}" srcOrd="11" destOrd="0" presId="urn:microsoft.com/office/officeart/2018/2/layout/IconLabelList"/>
    <dgm:cxn modelId="{5A8CD77F-9174-47F9-BC5E-149C9148684E}" type="presParOf" srcId="{1D466E42-CB20-4C9D-90C7-15D732F02DFA}" destId="{8C8EF403-C52B-4052-9FCD-A6F0632A459F}" srcOrd="12" destOrd="0" presId="urn:microsoft.com/office/officeart/2018/2/layout/IconLabelList"/>
    <dgm:cxn modelId="{2590A78B-D117-40AC-8038-DD3EBD9D0C64}" type="presParOf" srcId="{8C8EF403-C52B-4052-9FCD-A6F0632A459F}" destId="{D0D1F06F-4048-43AD-A0B5-80C7C31478B1}" srcOrd="0" destOrd="0" presId="urn:microsoft.com/office/officeart/2018/2/layout/IconLabelList"/>
    <dgm:cxn modelId="{F26457DD-3F4C-4E71-8132-6A1BFDD8F5C9}" type="presParOf" srcId="{8C8EF403-C52B-4052-9FCD-A6F0632A459F}" destId="{097ECA77-0150-4F4D-9700-16DB3521EF71}" srcOrd="1" destOrd="0" presId="urn:microsoft.com/office/officeart/2018/2/layout/IconLabelList"/>
    <dgm:cxn modelId="{C0E5FDF6-552C-4E15-86F6-0831BE7A4486}" type="presParOf" srcId="{8C8EF403-C52B-4052-9FCD-A6F0632A459F}" destId="{0D97ACC4-0F88-4866-9FBB-5AE0B0E3A1F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A53D8F-8A37-4148-8598-19DF9C94DC0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a:scene3d>
          <a:camera prst="orthographicFront">
            <a:rot lat="0" lon="0" rev="0"/>
          </a:camera>
          <a:lightRig rig="glow" dir="t">
            <a:rot lat="0" lon="0" rev="4800000"/>
          </a:lightRig>
        </a:scene3d>
      </dgm:spPr>
      <dgm:t>
        <a:bodyPr/>
        <a:lstStyle/>
        <a:p>
          <a:endParaRPr lang="en-US"/>
        </a:p>
      </dgm:t>
    </dgm:pt>
    <dgm:pt modelId="{6AD038E4-0446-49D8-B8C0-10605AE3A5FD}">
      <dgm:prSet custT="1"/>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pPr>
            <a:lnSpc>
              <a:spcPct val="100000"/>
            </a:lnSpc>
          </a:pPr>
          <a:r>
            <a:rPr lang="en-US" sz="2800" b="1" dirty="0">
              <a:solidFill>
                <a:schemeClr val="tx1"/>
              </a:solidFill>
            </a:rPr>
            <a:t>Software Requirements:</a:t>
          </a:r>
        </a:p>
      </dgm:t>
    </dgm:pt>
    <dgm:pt modelId="{A2A1BA34-256E-4868-997B-ADB5B440B62B}" type="parTrans" cxnId="{00E76EE4-D563-43EB-9A9A-450B3F68FC29}">
      <dgm:prSet/>
      <dgm:spPr/>
      <dgm:t>
        <a:bodyPr/>
        <a:lstStyle/>
        <a:p>
          <a:endParaRPr lang="en-US"/>
        </a:p>
      </dgm:t>
    </dgm:pt>
    <dgm:pt modelId="{54E89E4C-69B4-457F-9320-6B48936863BC}" type="sibTrans" cxnId="{00E76EE4-D563-43EB-9A9A-450B3F68FC29}">
      <dgm:prSet/>
      <dgm:spPr/>
      <dgm:t>
        <a:bodyPr/>
        <a:lstStyle/>
        <a:p>
          <a:endParaRPr lang="en-US"/>
        </a:p>
      </dgm:t>
    </dgm:pt>
    <dgm:pt modelId="{8F3472DF-D725-425D-9ECE-A8E3120326C7}">
      <dgm:prSet custT="1"/>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pPr>
            <a:lnSpc>
              <a:spcPct val="100000"/>
            </a:lnSpc>
          </a:pPr>
          <a:r>
            <a:rPr lang="en-US" sz="2800" b="1" dirty="0">
              <a:solidFill>
                <a:schemeClr val="tx1"/>
              </a:solidFill>
            </a:rPr>
            <a:t>Hardware Requirements:</a:t>
          </a:r>
        </a:p>
      </dgm:t>
    </dgm:pt>
    <dgm:pt modelId="{09329FE7-C285-4341-AB7C-EEA944EC2888}" type="parTrans" cxnId="{1B5C1470-8624-476A-AEB2-43F898400224}">
      <dgm:prSet/>
      <dgm:spPr/>
      <dgm:t>
        <a:bodyPr/>
        <a:lstStyle/>
        <a:p>
          <a:endParaRPr lang="en-US"/>
        </a:p>
      </dgm:t>
    </dgm:pt>
    <dgm:pt modelId="{C707144C-B9C3-4928-8ABE-BB46E3532D56}" type="sibTrans" cxnId="{1B5C1470-8624-476A-AEB2-43F898400224}">
      <dgm:prSet/>
      <dgm:spPr/>
      <dgm:t>
        <a:bodyPr/>
        <a:lstStyle/>
        <a:p>
          <a:endParaRPr lang="en-US"/>
        </a:p>
      </dgm:t>
    </dgm:pt>
    <dgm:pt modelId="{AFD2D62C-92D1-40B5-B745-1B37FBCCF0C2}" type="pres">
      <dgm:prSet presAssocID="{53A53D8F-8A37-4148-8598-19DF9C94DC0B}" presName="root" presStyleCnt="0">
        <dgm:presLayoutVars>
          <dgm:dir/>
          <dgm:resizeHandles val="exact"/>
        </dgm:presLayoutVars>
      </dgm:prSet>
      <dgm:spPr/>
    </dgm:pt>
    <dgm:pt modelId="{AE6A654D-4047-4277-A2F3-88797492CE7F}" type="pres">
      <dgm:prSet presAssocID="{6AD038E4-0446-49D8-B8C0-10605AE3A5FD}" presName="compNode"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9C367F38-81E3-42B0-BFD1-9FFAB0266244}" type="pres">
      <dgm:prSet presAssocID="{6AD038E4-0446-49D8-B8C0-10605AE3A5FD}" presName="iconRect" presStyleLbl="node1" presStyleIdx="0" presStyleCnt="2" custLinFactNeighborY="-4980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extLst>
        <a:ext uri="{E40237B7-FDA0-4F09-8148-C483321AD2D9}">
          <dgm14:cNvPr xmlns:dgm14="http://schemas.microsoft.com/office/drawing/2010/diagram" id="0" name="" descr="Computer"/>
        </a:ext>
      </dgm:extLst>
    </dgm:pt>
    <dgm:pt modelId="{C7D4E9DD-FFA2-4FD6-8B23-97BFF5DF204D}" type="pres">
      <dgm:prSet presAssocID="{6AD038E4-0446-49D8-B8C0-10605AE3A5FD}" presName="spaceRect"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370DB072-3F5A-4A2A-965D-CB8D59C79CED}" type="pres">
      <dgm:prSet presAssocID="{6AD038E4-0446-49D8-B8C0-10605AE3A5FD}" presName="textRect" presStyleLbl="revTx" presStyleIdx="0" presStyleCnt="2" custLinFactY="-30699" custLinFactNeighborX="206" custLinFactNeighborY="-100000">
        <dgm:presLayoutVars>
          <dgm:chMax val="1"/>
          <dgm:chPref val="1"/>
        </dgm:presLayoutVars>
      </dgm:prSet>
      <dgm:spPr/>
    </dgm:pt>
    <dgm:pt modelId="{D091ABC7-080B-4A82-AB5E-75526B3B702A}" type="pres">
      <dgm:prSet presAssocID="{54E89E4C-69B4-457F-9320-6B48936863BC}" presName="sibTrans"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A9EDF741-F446-456F-AF1C-BF70FB5D31B4}" type="pres">
      <dgm:prSet presAssocID="{8F3472DF-D725-425D-9ECE-A8E3120326C7}" presName="compNode"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47EFEB1F-C8E0-418B-9952-DDC8156BC407}" type="pres">
      <dgm:prSet presAssocID="{8F3472DF-D725-425D-9ECE-A8E3120326C7}" presName="iconRect" presStyleLbl="node1" presStyleIdx="1" presStyleCnt="2" custLinFactNeighborX="-913" custLinFactNeighborY="-2593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extLst>
        <a:ext uri="{E40237B7-FDA0-4F09-8148-C483321AD2D9}">
          <dgm14:cNvPr xmlns:dgm14="http://schemas.microsoft.com/office/drawing/2010/diagram" id="0" name="" descr="Processor"/>
        </a:ext>
      </dgm:extLst>
    </dgm:pt>
    <dgm:pt modelId="{D0D103CB-7D02-4009-A15A-F34CF05B8125}" type="pres">
      <dgm:prSet presAssocID="{8F3472DF-D725-425D-9ECE-A8E3120326C7}" presName="spaceRect"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19EDB7AF-A79D-43F7-8C1B-D4739D558FE4}" type="pres">
      <dgm:prSet presAssocID="{8F3472DF-D725-425D-9ECE-A8E3120326C7}" presName="textRect" presStyleLbl="revTx" presStyleIdx="1" presStyleCnt="2" custLinFactY="-17656" custLinFactNeighborX="334" custLinFactNeighborY="-100000">
        <dgm:presLayoutVars>
          <dgm:chMax val="1"/>
          <dgm:chPref val="1"/>
        </dgm:presLayoutVars>
      </dgm:prSet>
      <dgm:spPr/>
    </dgm:pt>
  </dgm:ptLst>
  <dgm:cxnLst>
    <dgm:cxn modelId="{0B087A48-32FE-44E4-91FA-C8D1CDF79C99}" type="presOf" srcId="{53A53D8F-8A37-4148-8598-19DF9C94DC0B}" destId="{AFD2D62C-92D1-40B5-B745-1B37FBCCF0C2}" srcOrd="0" destOrd="0" presId="urn:microsoft.com/office/officeart/2018/2/layout/IconLabelList"/>
    <dgm:cxn modelId="{1B5C1470-8624-476A-AEB2-43F898400224}" srcId="{53A53D8F-8A37-4148-8598-19DF9C94DC0B}" destId="{8F3472DF-D725-425D-9ECE-A8E3120326C7}" srcOrd="1" destOrd="0" parTransId="{09329FE7-C285-4341-AB7C-EEA944EC2888}" sibTransId="{C707144C-B9C3-4928-8ABE-BB46E3532D56}"/>
    <dgm:cxn modelId="{00E76EE4-D563-43EB-9A9A-450B3F68FC29}" srcId="{53A53D8F-8A37-4148-8598-19DF9C94DC0B}" destId="{6AD038E4-0446-49D8-B8C0-10605AE3A5FD}" srcOrd="0" destOrd="0" parTransId="{A2A1BA34-256E-4868-997B-ADB5B440B62B}" sibTransId="{54E89E4C-69B4-457F-9320-6B48936863BC}"/>
    <dgm:cxn modelId="{214E5BF7-8A32-49C9-991F-592099375DBF}" type="presOf" srcId="{6AD038E4-0446-49D8-B8C0-10605AE3A5FD}" destId="{370DB072-3F5A-4A2A-965D-CB8D59C79CED}" srcOrd="0" destOrd="0" presId="urn:microsoft.com/office/officeart/2018/2/layout/IconLabelList"/>
    <dgm:cxn modelId="{79CCD3FC-EF8C-4A59-83E0-E27619C8005F}" type="presOf" srcId="{8F3472DF-D725-425D-9ECE-A8E3120326C7}" destId="{19EDB7AF-A79D-43F7-8C1B-D4739D558FE4}" srcOrd="0" destOrd="0" presId="urn:microsoft.com/office/officeart/2018/2/layout/IconLabelList"/>
    <dgm:cxn modelId="{D8C401A2-DC28-453E-9727-8F5D87ED2C56}" type="presParOf" srcId="{AFD2D62C-92D1-40B5-B745-1B37FBCCF0C2}" destId="{AE6A654D-4047-4277-A2F3-88797492CE7F}" srcOrd="0" destOrd="0" presId="urn:microsoft.com/office/officeart/2018/2/layout/IconLabelList"/>
    <dgm:cxn modelId="{0135E720-1E07-46D4-A3F5-23FF6826F63E}" type="presParOf" srcId="{AE6A654D-4047-4277-A2F3-88797492CE7F}" destId="{9C367F38-81E3-42B0-BFD1-9FFAB0266244}" srcOrd="0" destOrd="0" presId="urn:microsoft.com/office/officeart/2018/2/layout/IconLabelList"/>
    <dgm:cxn modelId="{817B9163-FB22-4977-95F0-F28CC28199A6}" type="presParOf" srcId="{AE6A654D-4047-4277-A2F3-88797492CE7F}" destId="{C7D4E9DD-FFA2-4FD6-8B23-97BFF5DF204D}" srcOrd="1" destOrd="0" presId="urn:microsoft.com/office/officeart/2018/2/layout/IconLabelList"/>
    <dgm:cxn modelId="{9236EFAA-74B6-471F-A2BD-8F1236DA5C5A}" type="presParOf" srcId="{AE6A654D-4047-4277-A2F3-88797492CE7F}" destId="{370DB072-3F5A-4A2A-965D-CB8D59C79CED}" srcOrd="2" destOrd="0" presId="urn:microsoft.com/office/officeart/2018/2/layout/IconLabelList"/>
    <dgm:cxn modelId="{A8CB5C73-966A-4049-B6FC-D4A0C2AF9B19}" type="presParOf" srcId="{AFD2D62C-92D1-40B5-B745-1B37FBCCF0C2}" destId="{D091ABC7-080B-4A82-AB5E-75526B3B702A}" srcOrd="1" destOrd="0" presId="urn:microsoft.com/office/officeart/2018/2/layout/IconLabelList"/>
    <dgm:cxn modelId="{00B878B1-9678-4D7B-A6ED-CAE2E96B21B2}" type="presParOf" srcId="{AFD2D62C-92D1-40B5-B745-1B37FBCCF0C2}" destId="{A9EDF741-F446-456F-AF1C-BF70FB5D31B4}" srcOrd="2" destOrd="0" presId="urn:microsoft.com/office/officeart/2018/2/layout/IconLabelList"/>
    <dgm:cxn modelId="{FD6FEBD2-B515-43AA-A1F6-C47E0DA9D74F}" type="presParOf" srcId="{A9EDF741-F446-456F-AF1C-BF70FB5D31B4}" destId="{47EFEB1F-C8E0-418B-9952-DDC8156BC407}" srcOrd="0" destOrd="0" presId="urn:microsoft.com/office/officeart/2018/2/layout/IconLabelList"/>
    <dgm:cxn modelId="{942EEC9C-2DC6-482F-A8DB-7C4EA08CC0EB}" type="presParOf" srcId="{A9EDF741-F446-456F-AF1C-BF70FB5D31B4}" destId="{D0D103CB-7D02-4009-A15A-F34CF05B8125}" srcOrd="1" destOrd="0" presId="urn:microsoft.com/office/officeart/2018/2/layout/IconLabelList"/>
    <dgm:cxn modelId="{D5ACB2EC-369B-427B-9631-941F3C762AE1}" type="presParOf" srcId="{A9EDF741-F446-456F-AF1C-BF70FB5D31B4}" destId="{19EDB7AF-A79D-43F7-8C1B-D4739D558FE4}" srcOrd="2" destOrd="0" presId="urn:microsoft.com/office/officeart/2018/2/layout/IconLabelList"/>
  </dgm:cxnLst>
  <dgm:bg>
    <a:effectLst>
      <a:glow rad="63500">
        <a:schemeClr val="accent1">
          <a:satMod val="175000"/>
          <a:alpha val="40000"/>
        </a:schemeClr>
      </a:glow>
    </a:effectLst>
  </dgm:bg>
  <dgm:whole>
    <a:ln>
      <a:solidFill>
        <a:schemeClr val="tx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B8D1C8-D191-497E-9D19-EF2021327CFF}" type="doc">
      <dgm:prSet loTypeId="urn:microsoft.com/office/officeart/2018/2/layout/IconVerticalSolidList#1" loCatId="icon" qsTypeId="urn:microsoft.com/office/officeart/2005/8/quickstyle/simple1#1" qsCatId="simple" csTypeId="urn:microsoft.com/office/officeart/2018/5/colors/Iconchunking_neutralbg_colorful1#1" csCatId="colorful" phldr="1"/>
      <dgm:spPr/>
      <dgm:t>
        <a:bodyPr/>
        <a:lstStyle/>
        <a:p>
          <a:endParaRPr lang="en-US"/>
        </a:p>
      </dgm:t>
    </dgm:pt>
    <dgm:pt modelId="{58D8B707-4114-4EDB-AD37-06D64356E5D7}">
      <dgm:prSet/>
      <dgm:spPr>
        <a:ln>
          <a:solidFill>
            <a:schemeClr val="tx1">
              <a:lumMod val="65000"/>
            </a:schemeClr>
          </a:solidFill>
        </a:ln>
      </dgm:spPr>
      <dgm:t>
        <a:bodyPr/>
        <a:lstStyle/>
        <a:p>
          <a:pPr>
            <a:lnSpc>
              <a:spcPct val="100000"/>
            </a:lnSpc>
          </a:pPr>
          <a:r>
            <a:rPr lang="en-US" dirty="0">
              <a:solidFill>
                <a:schemeClr val="tx1">
                  <a:lumMod val="50000"/>
                </a:schemeClr>
              </a:solidFill>
            </a:rPr>
            <a:t>Although our study has made several significant findings, it nevertheless has several limitations that will need to be addressed in future studies.</a:t>
          </a:r>
        </a:p>
      </dgm:t>
    </dgm:pt>
    <dgm:pt modelId="{EC03B040-C81F-4E4D-A339-87301D1676D9}" type="parTrans" cxnId="{3510728F-ACC1-4262-A433-DC3A9EF41B37}">
      <dgm:prSet/>
      <dgm:spPr/>
      <dgm:t>
        <a:bodyPr/>
        <a:lstStyle/>
        <a:p>
          <a:endParaRPr lang="en-US"/>
        </a:p>
      </dgm:t>
    </dgm:pt>
    <dgm:pt modelId="{78ABD3E2-9BD0-412F-8ADB-ADFE7AA332EA}" type="sibTrans" cxnId="{3510728F-ACC1-4262-A433-DC3A9EF41B37}">
      <dgm:prSet/>
      <dgm:spPr/>
      <dgm:t>
        <a:bodyPr/>
        <a:lstStyle/>
        <a:p>
          <a:pPr>
            <a:lnSpc>
              <a:spcPct val="100000"/>
            </a:lnSpc>
          </a:pPr>
          <a:endParaRPr lang="en-US"/>
        </a:p>
      </dgm:t>
    </dgm:pt>
    <dgm:pt modelId="{FB187501-652F-45DC-A61B-0CB27F9EEA59}">
      <dgm:prSet/>
      <dgm:spPr>
        <a:ln>
          <a:solidFill>
            <a:schemeClr val="tx1">
              <a:lumMod val="65000"/>
            </a:schemeClr>
          </a:solidFill>
        </a:ln>
      </dgm:spPr>
      <dgm:t>
        <a:bodyPr/>
        <a:lstStyle/>
        <a:p>
          <a:pPr>
            <a:lnSpc>
              <a:spcPct val="100000"/>
            </a:lnSpc>
          </a:pPr>
          <a:r>
            <a:rPr lang="en-US" dirty="0">
              <a:solidFill>
                <a:schemeClr val="tx1">
                  <a:lumMod val="50000"/>
                </a:schemeClr>
              </a:solidFill>
            </a:rPr>
            <a:t>First, we only collected data from the largest hacking community and did not consider other hacking communities.</a:t>
          </a:r>
        </a:p>
      </dgm:t>
    </dgm:pt>
    <dgm:pt modelId="{905C137E-0834-446E-BDBB-62BCAA5DE67E}" type="parTrans" cxnId="{C331A4BC-B1C0-4E31-8744-4CFCD50FC420}">
      <dgm:prSet/>
      <dgm:spPr/>
      <dgm:t>
        <a:bodyPr/>
        <a:lstStyle/>
        <a:p>
          <a:endParaRPr lang="en-US"/>
        </a:p>
      </dgm:t>
    </dgm:pt>
    <dgm:pt modelId="{A8E9C06B-3452-4CB3-AD15-741FCCD3712C}" type="sibTrans" cxnId="{C331A4BC-B1C0-4E31-8744-4CFCD50FC420}">
      <dgm:prSet/>
      <dgm:spPr/>
      <dgm:t>
        <a:bodyPr/>
        <a:lstStyle/>
        <a:p>
          <a:pPr>
            <a:lnSpc>
              <a:spcPct val="100000"/>
            </a:lnSpc>
          </a:pPr>
          <a:endParaRPr lang="en-US"/>
        </a:p>
      </dgm:t>
    </dgm:pt>
    <dgm:pt modelId="{6CD8F12C-B7D8-49EA-9B4A-1FC74700527C}">
      <dgm:prSet/>
      <dgm:spPr>
        <a:ln>
          <a:solidFill>
            <a:schemeClr val="bg1"/>
          </a:solidFill>
        </a:ln>
      </dgm:spPr>
      <dgm:t>
        <a:bodyPr/>
        <a:lstStyle/>
        <a:p>
          <a:pPr>
            <a:lnSpc>
              <a:spcPct val="100000"/>
            </a:lnSpc>
          </a:pPr>
          <a:r>
            <a:rPr lang="en-US" dirty="0">
              <a:solidFill>
                <a:schemeClr val="tx1">
                  <a:lumMod val="50000"/>
                </a:schemeClr>
              </a:solidFill>
            </a:rPr>
            <a:t>Second, this study has focused on the CaaS and crimeware available in the cybercrime underground, but much in-depth analysis remains to be done on the configurations of cybercrime networks</a:t>
          </a:r>
          <a:r>
            <a:rPr lang="en-US" dirty="0"/>
            <a:t>.</a:t>
          </a:r>
        </a:p>
      </dgm:t>
    </dgm:pt>
    <dgm:pt modelId="{533F92CA-CD5E-42E3-9495-D2D748CF8941}" type="parTrans" cxnId="{1AE156A0-AB02-4EFC-AA68-E76D3375708B}">
      <dgm:prSet/>
      <dgm:spPr/>
      <dgm:t>
        <a:bodyPr/>
        <a:lstStyle/>
        <a:p>
          <a:endParaRPr lang="en-US"/>
        </a:p>
      </dgm:t>
    </dgm:pt>
    <dgm:pt modelId="{64AC2A2C-2EAF-467B-BC0F-4513D9A7084A}" type="sibTrans" cxnId="{1AE156A0-AB02-4EFC-AA68-E76D3375708B}">
      <dgm:prSet/>
      <dgm:spPr/>
      <dgm:t>
        <a:bodyPr/>
        <a:lstStyle/>
        <a:p>
          <a:endParaRPr lang="en-US"/>
        </a:p>
      </dgm:t>
    </dgm:pt>
    <dgm:pt modelId="{6036597B-F982-4CC3-8AD0-8D8873170D3C}" type="pres">
      <dgm:prSet presAssocID="{A7B8D1C8-D191-497E-9D19-EF2021327CFF}" presName="root" presStyleCnt="0">
        <dgm:presLayoutVars>
          <dgm:dir/>
          <dgm:resizeHandles val="exact"/>
        </dgm:presLayoutVars>
      </dgm:prSet>
      <dgm:spPr/>
    </dgm:pt>
    <dgm:pt modelId="{D349A238-D1C6-4293-A139-A1DCF03B2FFD}" type="pres">
      <dgm:prSet presAssocID="{58D8B707-4114-4EDB-AD37-06D64356E5D7}" presName="compNode" presStyleCnt="0"/>
      <dgm:spPr/>
    </dgm:pt>
    <dgm:pt modelId="{CF7339DB-3EC0-40C2-A511-278A91505D62}" type="pres">
      <dgm:prSet presAssocID="{58D8B707-4114-4EDB-AD37-06D64356E5D7}" presName="bgRect" presStyleLbl="bgShp" presStyleIdx="0" presStyleCnt="3"/>
      <dgm:spPr>
        <a:solidFill>
          <a:schemeClr val="tx1"/>
        </a:solidFill>
      </dgm:spPr>
    </dgm:pt>
    <dgm:pt modelId="{F58E321E-C5F3-471D-B661-7D98DE396E98}" type="pres">
      <dgm:prSet presAssocID="{58D8B707-4114-4EDB-AD37-06D64356E5D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DDC32B8E-5396-4535-9BBE-09A1558B3AC2}" type="pres">
      <dgm:prSet presAssocID="{58D8B707-4114-4EDB-AD37-06D64356E5D7}" presName="spaceRect" presStyleCnt="0"/>
      <dgm:spPr/>
    </dgm:pt>
    <dgm:pt modelId="{FC58DD8C-6C5A-4855-BCB4-A9085F81BA28}" type="pres">
      <dgm:prSet presAssocID="{58D8B707-4114-4EDB-AD37-06D64356E5D7}" presName="parTx" presStyleLbl="revTx" presStyleIdx="0" presStyleCnt="3">
        <dgm:presLayoutVars>
          <dgm:chMax val="0"/>
          <dgm:chPref val="0"/>
        </dgm:presLayoutVars>
      </dgm:prSet>
      <dgm:spPr/>
    </dgm:pt>
    <dgm:pt modelId="{CC45D61C-991B-4389-A820-D2073A41003A}" type="pres">
      <dgm:prSet presAssocID="{78ABD3E2-9BD0-412F-8ADB-ADFE7AA332EA}" presName="sibTrans" presStyleCnt="0"/>
      <dgm:spPr/>
    </dgm:pt>
    <dgm:pt modelId="{9893D68E-68B2-4A35-84C6-1E8060BDB825}" type="pres">
      <dgm:prSet presAssocID="{FB187501-652F-45DC-A61B-0CB27F9EEA59}" presName="compNode" presStyleCnt="0"/>
      <dgm:spPr/>
    </dgm:pt>
    <dgm:pt modelId="{84C853C2-386E-4756-A5A6-1996E8E15F4C}" type="pres">
      <dgm:prSet presAssocID="{FB187501-652F-45DC-A61B-0CB27F9EEA59}" presName="bgRect" presStyleLbl="bgShp" presStyleIdx="1" presStyleCnt="3"/>
      <dgm:spPr>
        <a:solidFill>
          <a:schemeClr val="tx1"/>
        </a:solidFill>
      </dgm:spPr>
    </dgm:pt>
    <dgm:pt modelId="{B1610BC0-17C8-4B47-99A5-B85AA3C0D247}" type="pres">
      <dgm:prSet presAssocID="{FB187501-652F-45DC-A61B-0CB27F9EEA5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04771D2F-6611-45DA-B536-44425062EA28}" type="pres">
      <dgm:prSet presAssocID="{FB187501-652F-45DC-A61B-0CB27F9EEA59}" presName="spaceRect" presStyleCnt="0"/>
      <dgm:spPr/>
    </dgm:pt>
    <dgm:pt modelId="{3F67F1E9-C909-4AAC-B2AB-88381276547D}" type="pres">
      <dgm:prSet presAssocID="{FB187501-652F-45DC-A61B-0CB27F9EEA59}" presName="parTx" presStyleLbl="revTx" presStyleIdx="1" presStyleCnt="3">
        <dgm:presLayoutVars>
          <dgm:chMax val="0"/>
          <dgm:chPref val="0"/>
        </dgm:presLayoutVars>
      </dgm:prSet>
      <dgm:spPr/>
    </dgm:pt>
    <dgm:pt modelId="{48C9F57B-D97C-497E-8365-E6BA341375AC}" type="pres">
      <dgm:prSet presAssocID="{A8E9C06B-3452-4CB3-AD15-741FCCD3712C}" presName="sibTrans" presStyleCnt="0"/>
      <dgm:spPr/>
    </dgm:pt>
    <dgm:pt modelId="{D5A134AD-E1AB-467E-B3D5-F8C3208355AF}" type="pres">
      <dgm:prSet presAssocID="{6CD8F12C-B7D8-49EA-9B4A-1FC74700527C}" presName="compNode" presStyleCnt="0"/>
      <dgm:spPr/>
    </dgm:pt>
    <dgm:pt modelId="{AEDF002E-999A-4D41-A869-8E61FB962FD0}" type="pres">
      <dgm:prSet presAssocID="{6CD8F12C-B7D8-49EA-9B4A-1FC74700527C}" presName="bgRect" presStyleLbl="bgShp" presStyleIdx="2" presStyleCnt="3"/>
      <dgm:spPr>
        <a:solidFill>
          <a:schemeClr val="tx1"/>
        </a:solidFill>
      </dgm:spPr>
    </dgm:pt>
    <dgm:pt modelId="{F353AEE4-BF1A-4539-B9FA-03B971FCD1B7}" type="pres">
      <dgm:prSet presAssocID="{6CD8F12C-B7D8-49EA-9B4A-1FC74700527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5E26F288-73D0-409B-A8AE-69A5A35B0146}" type="pres">
      <dgm:prSet presAssocID="{6CD8F12C-B7D8-49EA-9B4A-1FC74700527C}" presName="spaceRect" presStyleCnt="0"/>
      <dgm:spPr/>
    </dgm:pt>
    <dgm:pt modelId="{C5326112-E707-47C8-AA47-7817E56BE719}" type="pres">
      <dgm:prSet presAssocID="{6CD8F12C-B7D8-49EA-9B4A-1FC74700527C}" presName="parTx" presStyleLbl="revTx" presStyleIdx="2" presStyleCnt="3">
        <dgm:presLayoutVars>
          <dgm:chMax val="0"/>
          <dgm:chPref val="0"/>
        </dgm:presLayoutVars>
      </dgm:prSet>
      <dgm:spPr/>
    </dgm:pt>
  </dgm:ptLst>
  <dgm:cxnLst>
    <dgm:cxn modelId="{CEE54032-70A4-44C5-B9BC-6DF07EBA2E03}" type="presOf" srcId="{6CD8F12C-B7D8-49EA-9B4A-1FC74700527C}" destId="{C5326112-E707-47C8-AA47-7817E56BE719}" srcOrd="0" destOrd="0" presId="urn:microsoft.com/office/officeart/2018/2/layout/IconVerticalSolidList#1"/>
    <dgm:cxn modelId="{DC2F8141-9807-40EE-A9DD-EEE0B70EA469}" type="presOf" srcId="{58D8B707-4114-4EDB-AD37-06D64356E5D7}" destId="{FC58DD8C-6C5A-4855-BCB4-A9085F81BA28}" srcOrd="0" destOrd="0" presId="urn:microsoft.com/office/officeart/2018/2/layout/IconVerticalSolidList#1"/>
    <dgm:cxn modelId="{3510728F-ACC1-4262-A433-DC3A9EF41B37}" srcId="{A7B8D1C8-D191-497E-9D19-EF2021327CFF}" destId="{58D8B707-4114-4EDB-AD37-06D64356E5D7}" srcOrd="0" destOrd="0" parTransId="{EC03B040-C81F-4E4D-A339-87301D1676D9}" sibTransId="{78ABD3E2-9BD0-412F-8ADB-ADFE7AA332EA}"/>
    <dgm:cxn modelId="{57FBDA94-76CD-4F6C-A1E1-DD69953AE5B1}" type="presOf" srcId="{FB187501-652F-45DC-A61B-0CB27F9EEA59}" destId="{3F67F1E9-C909-4AAC-B2AB-88381276547D}" srcOrd="0" destOrd="0" presId="urn:microsoft.com/office/officeart/2018/2/layout/IconVerticalSolidList#1"/>
    <dgm:cxn modelId="{1AE156A0-AB02-4EFC-AA68-E76D3375708B}" srcId="{A7B8D1C8-D191-497E-9D19-EF2021327CFF}" destId="{6CD8F12C-B7D8-49EA-9B4A-1FC74700527C}" srcOrd="2" destOrd="0" parTransId="{533F92CA-CD5E-42E3-9495-D2D748CF8941}" sibTransId="{64AC2A2C-2EAF-467B-BC0F-4513D9A7084A}"/>
    <dgm:cxn modelId="{7B971FA2-739A-4BED-8B29-0B83EDDE361D}" type="presOf" srcId="{A7B8D1C8-D191-497E-9D19-EF2021327CFF}" destId="{6036597B-F982-4CC3-8AD0-8D8873170D3C}" srcOrd="0" destOrd="0" presId="urn:microsoft.com/office/officeart/2018/2/layout/IconVerticalSolidList#1"/>
    <dgm:cxn modelId="{C331A4BC-B1C0-4E31-8744-4CFCD50FC420}" srcId="{A7B8D1C8-D191-497E-9D19-EF2021327CFF}" destId="{FB187501-652F-45DC-A61B-0CB27F9EEA59}" srcOrd="1" destOrd="0" parTransId="{905C137E-0834-446E-BDBB-62BCAA5DE67E}" sibTransId="{A8E9C06B-3452-4CB3-AD15-741FCCD3712C}"/>
    <dgm:cxn modelId="{C7526E69-F134-4A3D-A406-8C92DB1B4612}" type="presParOf" srcId="{6036597B-F982-4CC3-8AD0-8D8873170D3C}" destId="{D349A238-D1C6-4293-A139-A1DCF03B2FFD}" srcOrd="0" destOrd="0" presId="urn:microsoft.com/office/officeart/2018/2/layout/IconVerticalSolidList#1"/>
    <dgm:cxn modelId="{CA1CC0CF-7BEF-4C6D-A714-23B1BD374B7A}" type="presParOf" srcId="{D349A238-D1C6-4293-A139-A1DCF03B2FFD}" destId="{CF7339DB-3EC0-40C2-A511-278A91505D62}" srcOrd="0" destOrd="0" presId="urn:microsoft.com/office/officeart/2018/2/layout/IconVerticalSolidList#1"/>
    <dgm:cxn modelId="{02163049-E5DA-4117-AA80-3F56C13256E4}" type="presParOf" srcId="{D349A238-D1C6-4293-A139-A1DCF03B2FFD}" destId="{F58E321E-C5F3-471D-B661-7D98DE396E98}" srcOrd="1" destOrd="0" presId="urn:microsoft.com/office/officeart/2018/2/layout/IconVerticalSolidList#1"/>
    <dgm:cxn modelId="{2501988E-2E6C-4F27-A8CD-96B414F5DA7E}" type="presParOf" srcId="{D349A238-D1C6-4293-A139-A1DCF03B2FFD}" destId="{DDC32B8E-5396-4535-9BBE-09A1558B3AC2}" srcOrd="2" destOrd="0" presId="urn:microsoft.com/office/officeart/2018/2/layout/IconVerticalSolidList#1"/>
    <dgm:cxn modelId="{B4CEE767-0E04-4AEE-BC3C-05434151DC84}" type="presParOf" srcId="{D349A238-D1C6-4293-A139-A1DCF03B2FFD}" destId="{FC58DD8C-6C5A-4855-BCB4-A9085F81BA28}" srcOrd="3" destOrd="0" presId="urn:microsoft.com/office/officeart/2018/2/layout/IconVerticalSolidList#1"/>
    <dgm:cxn modelId="{AD00613A-E6D4-4242-9608-6C4E56B69CB3}" type="presParOf" srcId="{6036597B-F982-4CC3-8AD0-8D8873170D3C}" destId="{CC45D61C-991B-4389-A820-D2073A41003A}" srcOrd="1" destOrd="0" presId="urn:microsoft.com/office/officeart/2018/2/layout/IconVerticalSolidList#1"/>
    <dgm:cxn modelId="{35FCE719-33A5-4739-9602-3A0CB93A6F3C}" type="presParOf" srcId="{6036597B-F982-4CC3-8AD0-8D8873170D3C}" destId="{9893D68E-68B2-4A35-84C6-1E8060BDB825}" srcOrd="2" destOrd="0" presId="urn:microsoft.com/office/officeart/2018/2/layout/IconVerticalSolidList#1"/>
    <dgm:cxn modelId="{10AD3F8B-A704-481A-81EB-880F4113B68E}" type="presParOf" srcId="{9893D68E-68B2-4A35-84C6-1E8060BDB825}" destId="{84C853C2-386E-4756-A5A6-1996E8E15F4C}" srcOrd="0" destOrd="0" presId="urn:microsoft.com/office/officeart/2018/2/layout/IconVerticalSolidList#1"/>
    <dgm:cxn modelId="{413BF188-18E5-4E9E-864B-DD87E785494A}" type="presParOf" srcId="{9893D68E-68B2-4A35-84C6-1E8060BDB825}" destId="{B1610BC0-17C8-4B47-99A5-B85AA3C0D247}" srcOrd="1" destOrd="0" presId="urn:microsoft.com/office/officeart/2018/2/layout/IconVerticalSolidList#1"/>
    <dgm:cxn modelId="{39E8169D-289E-44D7-A801-65431B1BF05C}" type="presParOf" srcId="{9893D68E-68B2-4A35-84C6-1E8060BDB825}" destId="{04771D2F-6611-45DA-B536-44425062EA28}" srcOrd="2" destOrd="0" presId="urn:microsoft.com/office/officeart/2018/2/layout/IconVerticalSolidList#1"/>
    <dgm:cxn modelId="{3B0ED98E-177E-4116-9D05-9A2DB7A1E1B7}" type="presParOf" srcId="{9893D68E-68B2-4A35-84C6-1E8060BDB825}" destId="{3F67F1E9-C909-4AAC-B2AB-88381276547D}" srcOrd="3" destOrd="0" presId="urn:microsoft.com/office/officeart/2018/2/layout/IconVerticalSolidList#1"/>
    <dgm:cxn modelId="{20701174-F87A-4903-8E50-691E8CF254F3}" type="presParOf" srcId="{6036597B-F982-4CC3-8AD0-8D8873170D3C}" destId="{48C9F57B-D97C-497E-8365-E6BA341375AC}" srcOrd="3" destOrd="0" presId="urn:microsoft.com/office/officeart/2018/2/layout/IconVerticalSolidList#1"/>
    <dgm:cxn modelId="{EE5E4377-AD03-438D-BBA7-ED40FF3F4822}" type="presParOf" srcId="{6036597B-F982-4CC3-8AD0-8D8873170D3C}" destId="{D5A134AD-E1AB-467E-B3D5-F8C3208355AF}" srcOrd="4" destOrd="0" presId="urn:microsoft.com/office/officeart/2018/2/layout/IconVerticalSolidList#1"/>
    <dgm:cxn modelId="{17388BA5-2813-483C-A885-A07CA7E41A8D}" type="presParOf" srcId="{D5A134AD-E1AB-467E-B3D5-F8C3208355AF}" destId="{AEDF002E-999A-4D41-A869-8E61FB962FD0}" srcOrd="0" destOrd="0" presId="urn:microsoft.com/office/officeart/2018/2/layout/IconVerticalSolidList#1"/>
    <dgm:cxn modelId="{60FDB44A-869D-492F-A4C2-83C31196FFC6}" type="presParOf" srcId="{D5A134AD-E1AB-467E-B3D5-F8C3208355AF}" destId="{F353AEE4-BF1A-4539-B9FA-03B971FCD1B7}" srcOrd="1" destOrd="0" presId="urn:microsoft.com/office/officeart/2018/2/layout/IconVerticalSolidList#1"/>
    <dgm:cxn modelId="{651582E3-AC6A-4B82-95D7-FD8D2F5ADE0D}" type="presParOf" srcId="{D5A134AD-E1AB-467E-B3D5-F8C3208355AF}" destId="{5E26F288-73D0-409B-A8AE-69A5A35B0146}" srcOrd="2" destOrd="0" presId="urn:microsoft.com/office/officeart/2018/2/layout/IconVerticalSolidList#1"/>
    <dgm:cxn modelId="{1E2BAFC1-DFC9-4D85-A62A-29C6BE244DA9}" type="presParOf" srcId="{D5A134AD-E1AB-467E-B3D5-F8C3208355AF}" destId="{C5326112-E707-47C8-AA47-7817E56BE719}" srcOrd="3" destOrd="0" presId="urn:microsoft.com/office/officeart/2018/2/layout/IconVerticalSolid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02FAA-E70C-4713-ADC1-928728632BF1}">
      <dsp:nvSpPr>
        <dsp:cNvPr id="0" name=""/>
        <dsp:cNvSpPr/>
      </dsp:nvSpPr>
      <dsp:spPr>
        <a:xfrm>
          <a:off x="760027" y="318190"/>
          <a:ext cx="427939" cy="4279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A8529E2-BE0B-47A6-AEF5-DF0BCE668501}">
      <dsp:nvSpPr>
        <dsp:cNvPr id="0" name=""/>
        <dsp:cNvSpPr/>
      </dsp:nvSpPr>
      <dsp:spPr>
        <a:xfrm>
          <a:off x="207799" y="831648"/>
          <a:ext cx="1522256" cy="253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effectLst>
                <a:outerShdw blurRad="38100" dist="38100" dir="2700000" algn="tl">
                  <a:srgbClr val="000000">
                    <a:alpha val="43137"/>
                  </a:srgbClr>
                </a:outerShdw>
              </a:effectLst>
            </a:rPr>
            <a:t>It is not secured process.</a:t>
          </a:r>
        </a:p>
      </dsp:txBody>
      <dsp:txXfrm>
        <a:off x="207799" y="831648"/>
        <a:ext cx="1522256" cy="253285"/>
      </dsp:txXfrm>
    </dsp:sp>
    <dsp:sp modelId="{ACB5BC2A-2A5C-42F5-BE3B-2AB2D21F3472}">
      <dsp:nvSpPr>
        <dsp:cNvPr id="0" name=""/>
        <dsp:cNvSpPr/>
      </dsp:nvSpPr>
      <dsp:spPr>
        <a:xfrm>
          <a:off x="2183940" y="395671"/>
          <a:ext cx="427939" cy="4279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48CF528-C20F-4532-BD58-DD68D7F2233C}">
      <dsp:nvSpPr>
        <dsp:cNvPr id="0" name=""/>
        <dsp:cNvSpPr/>
      </dsp:nvSpPr>
      <dsp:spPr>
        <a:xfrm>
          <a:off x="1784908" y="814401"/>
          <a:ext cx="1405971" cy="528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effectLst>
                <a:outerShdw blurRad="38100" dist="38100" dir="2700000" algn="tl">
                  <a:srgbClr val="000000">
                    <a:alpha val="43137"/>
                  </a:srgbClr>
                </a:outerShdw>
              </a:effectLst>
            </a:rPr>
            <a:t>Over under traction is invents</a:t>
          </a:r>
        </a:p>
      </dsp:txBody>
      <dsp:txXfrm>
        <a:off x="1784908" y="814401"/>
        <a:ext cx="1405971" cy="528626"/>
      </dsp:txXfrm>
    </dsp:sp>
    <dsp:sp modelId="{BA9FB606-3AFC-4ABB-B55B-E130510DBFD2}">
      <dsp:nvSpPr>
        <dsp:cNvPr id="0" name=""/>
        <dsp:cNvSpPr/>
      </dsp:nvSpPr>
      <dsp:spPr>
        <a:xfrm>
          <a:off x="3885573" y="340052"/>
          <a:ext cx="427939" cy="4279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F9354FF-ED94-48EB-9615-473219AAD252}">
      <dsp:nvSpPr>
        <dsp:cNvPr id="0" name=""/>
        <dsp:cNvSpPr/>
      </dsp:nvSpPr>
      <dsp:spPr>
        <a:xfrm>
          <a:off x="3330558" y="822463"/>
          <a:ext cx="1509085" cy="528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effectLst>
                <a:outerShdw blurRad="38100" dist="38100" dir="2700000" algn="tl">
                  <a:srgbClr val="000000">
                    <a:alpha val="43137"/>
                  </a:srgbClr>
                </a:outerShdw>
              </a:effectLst>
            </a:rPr>
            <a:t>Download files, time is invited</a:t>
          </a:r>
        </a:p>
      </dsp:txBody>
      <dsp:txXfrm>
        <a:off x="3330558" y="822463"/>
        <a:ext cx="1509085" cy="528626"/>
      </dsp:txXfrm>
    </dsp:sp>
    <dsp:sp modelId="{8915D52D-CE72-45C8-A8EC-56AB925B6082}">
      <dsp:nvSpPr>
        <dsp:cNvPr id="0" name=""/>
        <dsp:cNvSpPr/>
      </dsp:nvSpPr>
      <dsp:spPr>
        <a:xfrm>
          <a:off x="5852748" y="320718"/>
          <a:ext cx="427939" cy="4279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AF02854-C123-423A-95AE-49F56FBBD0F9}">
      <dsp:nvSpPr>
        <dsp:cNvPr id="0" name=""/>
        <dsp:cNvSpPr/>
      </dsp:nvSpPr>
      <dsp:spPr>
        <a:xfrm>
          <a:off x="5063009" y="801651"/>
          <a:ext cx="2197592" cy="528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effectLst>
                <a:outerShdw blurRad="38100" dist="38100" dir="2700000" algn="tl">
                  <a:srgbClr val="000000">
                    <a:alpha val="43137"/>
                  </a:srgbClr>
                </a:outerShdw>
              </a:effectLst>
            </a:rPr>
            <a:t>The cyber-crime differs from general crime in many ways.</a:t>
          </a:r>
        </a:p>
      </dsp:txBody>
      <dsp:txXfrm>
        <a:off x="5063009" y="801651"/>
        <a:ext cx="2197592" cy="528626"/>
      </dsp:txXfrm>
    </dsp:sp>
    <dsp:sp modelId="{9E38FD61-F8A0-45DB-B3F7-BA591035F6E0}">
      <dsp:nvSpPr>
        <dsp:cNvPr id="0" name=""/>
        <dsp:cNvSpPr/>
      </dsp:nvSpPr>
      <dsp:spPr>
        <a:xfrm>
          <a:off x="865916" y="2195686"/>
          <a:ext cx="427939" cy="42793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A108EA1-DB6B-409E-84B8-208FF488C492}">
      <dsp:nvSpPr>
        <dsp:cNvPr id="0" name=""/>
        <dsp:cNvSpPr/>
      </dsp:nvSpPr>
      <dsp:spPr>
        <a:xfrm>
          <a:off x="156841" y="2757232"/>
          <a:ext cx="2064998" cy="528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effectLst>
                <a:outerShdw blurRad="38100" dist="38100" dir="2700000" algn="tl">
                  <a:srgbClr val="000000">
                    <a:alpha val="43137"/>
                  </a:srgbClr>
                </a:outerShdw>
              </a:effectLst>
            </a:rPr>
            <a:t>A previous study proposed a data mining framework for crime, dividing crimes harmful to the general public into eight categories:</a:t>
          </a:r>
        </a:p>
      </dsp:txBody>
      <dsp:txXfrm>
        <a:off x="156841" y="2757232"/>
        <a:ext cx="2064998" cy="528626"/>
      </dsp:txXfrm>
    </dsp:sp>
    <dsp:sp modelId="{FF5C5E06-BB4A-46FC-86F3-1063C9F664DF}">
      <dsp:nvSpPr>
        <dsp:cNvPr id="0" name=""/>
        <dsp:cNvSpPr/>
      </dsp:nvSpPr>
      <dsp:spPr>
        <a:xfrm>
          <a:off x="3505929" y="1753638"/>
          <a:ext cx="427939" cy="42793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6AC10C0-2E62-4537-8BAF-B3ABD915657E}">
      <dsp:nvSpPr>
        <dsp:cNvPr id="0" name=""/>
        <dsp:cNvSpPr/>
      </dsp:nvSpPr>
      <dsp:spPr>
        <a:xfrm>
          <a:off x="2719618" y="2084861"/>
          <a:ext cx="1842174" cy="528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i="1" kern="1200" dirty="0">
              <a:effectLst>
                <a:outerShdw blurRad="38100" dist="38100" dir="2700000" algn="tl">
                  <a:srgbClr val="000000">
                    <a:alpha val="43137"/>
                  </a:srgbClr>
                </a:outerShdw>
              </a:effectLst>
            </a:rPr>
            <a:t>1.Traffic violations,</a:t>
          </a:r>
        </a:p>
        <a:p>
          <a:pPr marL="0" lvl="0" indent="0" algn="ctr" defTabSz="711200">
            <a:lnSpc>
              <a:spcPct val="100000"/>
            </a:lnSpc>
            <a:spcBef>
              <a:spcPct val="0"/>
            </a:spcBef>
            <a:spcAft>
              <a:spcPct val="35000"/>
            </a:spcAft>
            <a:buNone/>
          </a:pPr>
          <a:r>
            <a:rPr lang="en-US" sz="1600" b="1" i="1" kern="1200" dirty="0">
              <a:effectLst>
                <a:outerShdw blurRad="38100" dist="38100" dir="2700000" algn="tl">
                  <a:srgbClr val="000000">
                    <a:alpha val="43137"/>
                  </a:srgbClr>
                </a:outerShdw>
              </a:effectLst>
            </a:rPr>
            <a:t> 2. Sex Crime,</a:t>
          </a:r>
        </a:p>
        <a:p>
          <a:pPr marL="0" lvl="0" indent="0" algn="ctr" defTabSz="711200">
            <a:lnSpc>
              <a:spcPct val="100000"/>
            </a:lnSpc>
            <a:spcBef>
              <a:spcPct val="0"/>
            </a:spcBef>
            <a:spcAft>
              <a:spcPct val="35000"/>
            </a:spcAft>
            <a:buNone/>
          </a:pPr>
          <a:r>
            <a:rPr lang="en-US" sz="1600" b="1" i="1" kern="1200" dirty="0">
              <a:effectLst>
                <a:outerShdw blurRad="38100" dist="38100" dir="2700000" algn="tl">
                  <a:srgbClr val="000000">
                    <a:alpha val="43137"/>
                  </a:srgbClr>
                </a:outerShdw>
              </a:effectLst>
            </a:rPr>
            <a:t> 3. Theft, </a:t>
          </a:r>
        </a:p>
        <a:p>
          <a:pPr marL="0" lvl="0" indent="0" algn="ctr" defTabSz="711200">
            <a:lnSpc>
              <a:spcPct val="100000"/>
            </a:lnSpc>
            <a:spcBef>
              <a:spcPct val="0"/>
            </a:spcBef>
            <a:spcAft>
              <a:spcPct val="35000"/>
            </a:spcAft>
            <a:buNone/>
          </a:pPr>
          <a:r>
            <a:rPr lang="en-US" sz="1600" b="1" i="1" kern="1200" dirty="0">
              <a:effectLst>
                <a:outerShdw blurRad="38100" dist="38100" dir="2700000" algn="tl">
                  <a:srgbClr val="000000">
                    <a:alpha val="43137"/>
                  </a:srgbClr>
                </a:outerShdw>
              </a:effectLst>
            </a:rPr>
            <a:t>4. Fraud, </a:t>
          </a:r>
        </a:p>
        <a:p>
          <a:pPr marL="0" lvl="0" indent="0" algn="ctr" defTabSz="711200">
            <a:lnSpc>
              <a:spcPct val="100000"/>
            </a:lnSpc>
            <a:spcBef>
              <a:spcPct val="0"/>
            </a:spcBef>
            <a:spcAft>
              <a:spcPct val="35000"/>
            </a:spcAft>
            <a:buNone/>
          </a:pPr>
          <a:r>
            <a:rPr lang="en-US" sz="1600" b="1" i="1" kern="1200" dirty="0">
              <a:effectLst>
                <a:outerShdw blurRad="38100" dist="38100" dir="2700000" algn="tl">
                  <a:srgbClr val="000000">
                    <a:alpha val="43137"/>
                  </a:srgbClr>
                </a:outerShdw>
              </a:effectLst>
            </a:rPr>
            <a:t>5. Arson, </a:t>
          </a:r>
        </a:p>
        <a:p>
          <a:pPr marL="0" lvl="0" indent="0" algn="ctr" defTabSz="711200">
            <a:lnSpc>
              <a:spcPct val="100000"/>
            </a:lnSpc>
            <a:spcBef>
              <a:spcPct val="0"/>
            </a:spcBef>
            <a:spcAft>
              <a:spcPct val="35000"/>
            </a:spcAft>
            <a:buNone/>
          </a:pPr>
          <a:r>
            <a:rPr lang="en-US" sz="1600" b="1" i="1" kern="1200" dirty="0">
              <a:effectLst>
                <a:outerShdw blurRad="38100" dist="38100" dir="2700000" algn="tl">
                  <a:srgbClr val="000000">
                    <a:alpha val="43137"/>
                  </a:srgbClr>
                </a:outerShdw>
              </a:effectLst>
            </a:rPr>
            <a:t>6.Gang/Drug Offenses,</a:t>
          </a:r>
        </a:p>
        <a:p>
          <a:pPr marL="0" lvl="0" indent="0" algn="ctr" defTabSz="711200">
            <a:lnSpc>
              <a:spcPct val="100000"/>
            </a:lnSpc>
            <a:spcBef>
              <a:spcPct val="0"/>
            </a:spcBef>
            <a:spcAft>
              <a:spcPct val="35000"/>
            </a:spcAft>
            <a:buNone/>
          </a:pPr>
          <a:r>
            <a:rPr lang="en-US" sz="1600" b="1" i="1" kern="1200" dirty="0">
              <a:effectLst>
                <a:outerShdw blurRad="38100" dist="38100" dir="2700000" algn="tl">
                  <a:srgbClr val="000000">
                    <a:alpha val="43137"/>
                  </a:srgbClr>
                </a:outerShdw>
              </a:effectLst>
            </a:rPr>
            <a:t> 7. Violent crime, 8.Cyber-crime.</a:t>
          </a:r>
          <a:endParaRPr lang="en-US" sz="1600" b="1" kern="1200" dirty="0">
            <a:effectLst>
              <a:outerShdw blurRad="38100" dist="38100" dir="2700000" algn="tl">
                <a:srgbClr val="000000">
                  <a:alpha val="43137"/>
                </a:srgbClr>
              </a:outerShdw>
            </a:effectLst>
          </a:endParaRPr>
        </a:p>
      </dsp:txBody>
      <dsp:txXfrm>
        <a:off x="2719618" y="2084861"/>
        <a:ext cx="1842174" cy="528626"/>
      </dsp:txXfrm>
    </dsp:sp>
    <dsp:sp modelId="{D0D1F06F-4048-43AD-A0B5-80C7C31478B1}">
      <dsp:nvSpPr>
        <dsp:cNvPr id="0" name=""/>
        <dsp:cNvSpPr/>
      </dsp:nvSpPr>
      <dsp:spPr>
        <a:xfrm>
          <a:off x="5968015" y="2098198"/>
          <a:ext cx="427939" cy="42793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D97ACC4-0F88-4866-9FBB-5AE0B0E3A1F9}">
      <dsp:nvSpPr>
        <dsp:cNvPr id="0" name=""/>
        <dsp:cNvSpPr/>
      </dsp:nvSpPr>
      <dsp:spPr>
        <a:xfrm>
          <a:off x="5048940" y="2818473"/>
          <a:ext cx="2014263" cy="528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effectLst>
                <a:outerShdw blurRad="38100" dist="38100" dir="2700000" algn="tl">
                  <a:srgbClr val="000000">
                    <a:alpha val="43137"/>
                  </a:srgbClr>
                </a:outerShdw>
              </a:effectLst>
            </a:rPr>
            <a:t>Although this  study explained how data mining techniques could be applied to crime analysis, it did not consider the specific features of cyber-crime</a:t>
          </a:r>
        </a:p>
      </dsp:txBody>
      <dsp:txXfrm>
        <a:off x="5048940" y="2818473"/>
        <a:ext cx="2014263" cy="5286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67F38-81E3-42B0-BFD1-9FFAB0266244}">
      <dsp:nvSpPr>
        <dsp:cNvPr id="0" name=""/>
        <dsp:cNvSpPr/>
      </dsp:nvSpPr>
      <dsp:spPr>
        <a:xfrm>
          <a:off x="1443000" y="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sp>
    <dsp:sp modelId="{370DB072-3F5A-4A2A-965D-CB8D59C79CED}">
      <dsp:nvSpPr>
        <dsp:cNvPr id="0" name=""/>
        <dsp:cNvSpPr/>
      </dsp:nvSpPr>
      <dsp:spPr>
        <a:xfrm>
          <a:off x="263899" y="1980846"/>
          <a:ext cx="4320000" cy="720000"/>
        </a:xfrm>
        <a:prstGeom prst="rect">
          <a:avLst/>
        </a:prstGeom>
        <a:noFill/>
        <a:ln>
          <a:noFill/>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b="1" kern="1200" dirty="0">
              <a:solidFill>
                <a:schemeClr val="tx1"/>
              </a:solidFill>
            </a:rPr>
            <a:t>Software Requirements:</a:t>
          </a:r>
        </a:p>
      </dsp:txBody>
      <dsp:txXfrm>
        <a:off x="263899" y="1980846"/>
        <a:ext cx="4320000" cy="720000"/>
      </dsp:txXfrm>
    </dsp:sp>
    <dsp:sp modelId="{47EFEB1F-C8E0-418B-9952-DDC8156BC407}">
      <dsp:nvSpPr>
        <dsp:cNvPr id="0" name=""/>
        <dsp:cNvSpPr/>
      </dsp:nvSpPr>
      <dsp:spPr>
        <a:xfrm>
          <a:off x="6501251" y="3573"/>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sp>
    <dsp:sp modelId="{19EDB7AF-A79D-43F7-8C1B-D4739D558FE4}">
      <dsp:nvSpPr>
        <dsp:cNvPr id="0" name=""/>
        <dsp:cNvSpPr/>
      </dsp:nvSpPr>
      <dsp:spPr>
        <a:xfrm>
          <a:off x="5345428" y="2074755"/>
          <a:ext cx="4320000" cy="720000"/>
        </a:xfrm>
        <a:prstGeom prst="rect">
          <a:avLst/>
        </a:prstGeom>
        <a:noFill/>
        <a:ln>
          <a:noFill/>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b="1" kern="1200" dirty="0">
              <a:solidFill>
                <a:schemeClr val="tx1"/>
              </a:solidFill>
            </a:rPr>
            <a:t>Hardware Requirements:</a:t>
          </a:r>
        </a:p>
      </dsp:txBody>
      <dsp:txXfrm>
        <a:off x="5345428" y="2074755"/>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339DB-3EC0-40C2-A511-278A91505D62}">
      <dsp:nvSpPr>
        <dsp:cNvPr id="0" name=""/>
        <dsp:cNvSpPr/>
      </dsp:nvSpPr>
      <dsp:spPr>
        <a:xfrm>
          <a:off x="0" y="519"/>
          <a:ext cx="6692748" cy="1215424"/>
        </a:xfrm>
        <a:prstGeom prst="roundRect">
          <a:avLst>
            <a:gd name="adj" fmla="val 10000"/>
          </a:avLst>
        </a:prstGeom>
        <a:solidFill>
          <a:schemeClr val="tx1"/>
        </a:solidFill>
        <a:ln>
          <a:noFill/>
        </a:ln>
        <a:effectLst/>
      </dsp:spPr>
      <dsp:style>
        <a:lnRef idx="0">
          <a:scrgbClr r="0" g="0" b="0"/>
        </a:lnRef>
        <a:fillRef idx="1">
          <a:scrgbClr r="0" g="0" b="0"/>
        </a:fillRef>
        <a:effectRef idx="0">
          <a:scrgbClr r="0" g="0" b="0"/>
        </a:effectRef>
        <a:fontRef idx="minor"/>
      </dsp:style>
    </dsp:sp>
    <dsp:sp modelId="{F58E321E-C5F3-471D-B661-7D98DE396E98}">
      <dsp:nvSpPr>
        <dsp:cNvPr id="0" name=""/>
        <dsp:cNvSpPr/>
      </dsp:nvSpPr>
      <dsp:spPr>
        <a:xfrm>
          <a:off x="367665" y="273989"/>
          <a:ext cx="668483" cy="6684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58DD8C-6C5A-4855-BCB4-A9085F81BA28}">
      <dsp:nvSpPr>
        <dsp:cNvPr id="0" name=""/>
        <dsp:cNvSpPr/>
      </dsp:nvSpPr>
      <dsp:spPr>
        <a:xfrm>
          <a:off x="1403815" y="519"/>
          <a:ext cx="5288932" cy="1215424"/>
        </a:xfrm>
        <a:prstGeom prst="rect">
          <a:avLst/>
        </a:prstGeom>
        <a:noFill/>
        <a:ln>
          <a:solidFill>
            <a:schemeClr val="tx1">
              <a:lumMod val="65000"/>
            </a:schemeClr>
          </a:solidFill>
        </a:ln>
        <a:effectLst/>
      </dsp:spPr>
      <dsp:style>
        <a:lnRef idx="0">
          <a:scrgbClr r="0" g="0" b="0"/>
        </a:lnRef>
        <a:fillRef idx="0">
          <a:scrgbClr r="0" g="0" b="0"/>
        </a:fillRef>
        <a:effectRef idx="0">
          <a:scrgbClr r="0" g="0" b="0"/>
        </a:effectRef>
        <a:fontRef idx="minor"/>
      </dsp:style>
      <dsp:txBody>
        <a:bodyPr spcFirstLastPara="0" vert="horz" wrap="square" lIns="128632" tIns="128632" rIns="128632" bIns="128632" numCol="1" spcCol="1270" anchor="ctr" anchorCtr="0">
          <a:noAutofit/>
        </a:bodyPr>
        <a:lstStyle/>
        <a:p>
          <a:pPr marL="0" lvl="0" indent="0" algn="l" defTabSz="755650">
            <a:lnSpc>
              <a:spcPct val="100000"/>
            </a:lnSpc>
            <a:spcBef>
              <a:spcPct val="0"/>
            </a:spcBef>
            <a:spcAft>
              <a:spcPct val="35000"/>
            </a:spcAft>
            <a:buNone/>
          </a:pPr>
          <a:r>
            <a:rPr lang="en-US" sz="1700" kern="1200" dirty="0">
              <a:solidFill>
                <a:schemeClr val="tx1">
                  <a:lumMod val="50000"/>
                </a:schemeClr>
              </a:solidFill>
            </a:rPr>
            <a:t>Although our study has made several significant findings, it nevertheless has several limitations that will need to be addressed in future studies.</a:t>
          </a:r>
        </a:p>
      </dsp:txBody>
      <dsp:txXfrm>
        <a:off x="1403815" y="519"/>
        <a:ext cx="5288932" cy="1215424"/>
      </dsp:txXfrm>
    </dsp:sp>
    <dsp:sp modelId="{84C853C2-386E-4756-A5A6-1996E8E15F4C}">
      <dsp:nvSpPr>
        <dsp:cNvPr id="0" name=""/>
        <dsp:cNvSpPr/>
      </dsp:nvSpPr>
      <dsp:spPr>
        <a:xfrm>
          <a:off x="0" y="1519799"/>
          <a:ext cx="6692748" cy="1215424"/>
        </a:xfrm>
        <a:prstGeom prst="roundRect">
          <a:avLst>
            <a:gd name="adj" fmla="val 10000"/>
          </a:avLst>
        </a:prstGeom>
        <a:solidFill>
          <a:schemeClr val="tx1"/>
        </a:solidFill>
        <a:ln>
          <a:noFill/>
        </a:ln>
        <a:effectLst/>
      </dsp:spPr>
      <dsp:style>
        <a:lnRef idx="0">
          <a:scrgbClr r="0" g="0" b="0"/>
        </a:lnRef>
        <a:fillRef idx="1">
          <a:scrgbClr r="0" g="0" b="0"/>
        </a:fillRef>
        <a:effectRef idx="0">
          <a:scrgbClr r="0" g="0" b="0"/>
        </a:effectRef>
        <a:fontRef idx="minor"/>
      </dsp:style>
    </dsp:sp>
    <dsp:sp modelId="{B1610BC0-17C8-4B47-99A5-B85AA3C0D247}">
      <dsp:nvSpPr>
        <dsp:cNvPr id="0" name=""/>
        <dsp:cNvSpPr/>
      </dsp:nvSpPr>
      <dsp:spPr>
        <a:xfrm>
          <a:off x="367665" y="1793270"/>
          <a:ext cx="668483" cy="6684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67F1E9-C909-4AAC-B2AB-88381276547D}">
      <dsp:nvSpPr>
        <dsp:cNvPr id="0" name=""/>
        <dsp:cNvSpPr/>
      </dsp:nvSpPr>
      <dsp:spPr>
        <a:xfrm>
          <a:off x="1403815" y="1519799"/>
          <a:ext cx="5288932" cy="1215424"/>
        </a:xfrm>
        <a:prstGeom prst="rect">
          <a:avLst/>
        </a:prstGeom>
        <a:noFill/>
        <a:ln>
          <a:solidFill>
            <a:schemeClr val="tx1">
              <a:lumMod val="65000"/>
            </a:schemeClr>
          </a:solidFill>
        </a:ln>
        <a:effectLst/>
      </dsp:spPr>
      <dsp:style>
        <a:lnRef idx="0">
          <a:scrgbClr r="0" g="0" b="0"/>
        </a:lnRef>
        <a:fillRef idx="0">
          <a:scrgbClr r="0" g="0" b="0"/>
        </a:fillRef>
        <a:effectRef idx="0">
          <a:scrgbClr r="0" g="0" b="0"/>
        </a:effectRef>
        <a:fontRef idx="minor"/>
      </dsp:style>
      <dsp:txBody>
        <a:bodyPr spcFirstLastPara="0" vert="horz" wrap="square" lIns="128632" tIns="128632" rIns="128632" bIns="128632" numCol="1" spcCol="1270" anchor="ctr" anchorCtr="0">
          <a:noAutofit/>
        </a:bodyPr>
        <a:lstStyle/>
        <a:p>
          <a:pPr marL="0" lvl="0" indent="0" algn="l" defTabSz="755650">
            <a:lnSpc>
              <a:spcPct val="100000"/>
            </a:lnSpc>
            <a:spcBef>
              <a:spcPct val="0"/>
            </a:spcBef>
            <a:spcAft>
              <a:spcPct val="35000"/>
            </a:spcAft>
            <a:buNone/>
          </a:pPr>
          <a:r>
            <a:rPr lang="en-US" sz="1700" kern="1200" dirty="0">
              <a:solidFill>
                <a:schemeClr val="tx1">
                  <a:lumMod val="50000"/>
                </a:schemeClr>
              </a:solidFill>
            </a:rPr>
            <a:t>First, we only collected data from the largest hacking community and did not consider other hacking communities.</a:t>
          </a:r>
        </a:p>
      </dsp:txBody>
      <dsp:txXfrm>
        <a:off x="1403815" y="1519799"/>
        <a:ext cx="5288932" cy="1215424"/>
      </dsp:txXfrm>
    </dsp:sp>
    <dsp:sp modelId="{AEDF002E-999A-4D41-A869-8E61FB962FD0}">
      <dsp:nvSpPr>
        <dsp:cNvPr id="0" name=""/>
        <dsp:cNvSpPr/>
      </dsp:nvSpPr>
      <dsp:spPr>
        <a:xfrm>
          <a:off x="0" y="3039080"/>
          <a:ext cx="6692748" cy="1215424"/>
        </a:xfrm>
        <a:prstGeom prst="roundRect">
          <a:avLst>
            <a:gd name="adj" fmla="val 10000"/>
          </a:avLst>
        </a:prstGeom>
        <a:solidFill>
          <a:schemeClr val="tx1"/>
        </a:solidFill>
        <a:ln>
          <a:noFill/>
        </a:ln>
        <a:effectLst/>
      </dsp:spPr>
      <dsp:style>
        <a:lnRef idx="0">
          <a:scrgbClr r="0" g="0" b="0"/>
        </a:lnRef>
        <a:fillRef idx="1">
          <a:scrgbClr r="0" g="0" b="0"/>
        </a:fillRef>
        <a:effectRef idx="0">
          <a:scrgbClr r="0" g="0" b="0"/>
        </a:effectRef>
        <a:fontRef idx="minor"/>
      </dsp:style>
    </dsp:sp>
    <dsp:sp modelId="{F353AEE4-BF1A-4539-B9FA-03B971FCD1B7}">
      <dsp:nvSpPr>
        <dsp:cNvPr id="0" name=""/>
        <dsp:cNvSpPr/>
      </dsp:nvSpPr>
      <dsp:spPr>
        <a:xfrm>
          <a:off x="367665" y="3312550"/>
          <a:ext cx="668483" cy="6684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326112-E707-47C8-AA47-7817E56BE719}">
      <dsp:nvSpPr>
        <dsp:cNvPr id="0" name=""/>
        <dsp:cNvSpPr/>
      </dsp:nvSpPr>
      <dsp:spPr>
        <a:xfrm>
          <a:off x="1403815" y="3039080"/>
          <a:ext cx="5288932" cy="1215424"/>
        </a:xfrm>
        <a:prstGeom prst="rect">
          <a:avLst/>
        </a:prstGeom>
        <a:no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128632" tIns="128632" rIns="128632" bIns="128632" numCol="1" spcCol="1270" anchor="ctr" anchorCtr="0">
          <a:noAutofit/>
        </a:bodyPr>
        <a:lstStyle/>
        <a:p>
          <a:pPr marL="0" lvl="0" indent="0" algn="l" defTabSz="755650">
            <a:lnSpc>
              <a:spcPct val="100000"/>
            </a:lnSpc>
            <a:spcBef>
              <a:spcPct val="0"/>
            </a:spcBef>
            <a:spcAft>
              <a:spcPct val="35000"/>
            </a:spcAft>
            <a:buNone/>
          </a:pPr>
          <a:r>
            <a:rPr lang="en-US" sz="1700" kern="1200" dirty="0">
              <a:solidFill>
                <a:schemeClr val="tx1">
                  <a:lumMod val="50000"/>
                </a:schemeClr>
              </a:solidFill>
            </a:rPr>
            <a:t>Second, this study has focused on the CaaS and crimeware available in the cybercrime underground, but much in-depth analysis remains to be done on the configurations of cybercrime networks</a:t>
          </a:r>
          <a:r>
            <a:rPr lang="en-US" sz="1700" kern="1200" dirty="0"/>
            <a:t>.</a:t>
          </a:r>
        </a:p>
      </dsp:txBody>
      <dsp:txXfrm>
        <a:off x="1403815" y="3039080"/>
        <a:ext cx="5288932" cy="121542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1">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4E1DC0-463E-42CF-9813-6233546A3C63}" type="datetimeFigureOut">
              <a:rPr lang="en-US" smtClean="0"/>
              <a:pPr/>
              <a:t>7/28/2020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237B75-80E4-4E63-A339-4CC8A5E2FA59}" type="slidenum">
              <a:rPr lang="en-US" smtClean="0"/>
              <a:pPr/>
              <a:t>‹#›</a:t>
            </a:fld>
            <a:endParaRPr lang="en-US"/>
          </a:p>
        </p:txBody>
      </p:sp>
    </p:spTree>
    <p:extLst>
      <p:ext uri="{BB962C8B-B14F-4D97-AF65-F5344CB8AC3E}">
        <p14:creationId xmlns:p14="http://schemas.microsoft.com/office/powerpoint/2010/main" val="492126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pPr/>
              <a:t>7/28/2020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7/28/2020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7/28/2020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7/28/2020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7/28/2020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7/28/2020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7/28/2020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7/28/2020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7/28/2020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7/28/2020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pPr/>
              <a:t>7/28/2020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pPr/>
              <a:t>7/28/2020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pPr/>
              <a:t>7/28/2020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pPr/>
              <a:t>7/28/2020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pPr/>
              <a:t>7/28/2020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7/28/2020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7/28/2020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23000"/>
            <a:lum/>
          </a:blip>
          <a:srcRect/>
          <a:stretch>
            <a:fillRect/>
          </a:stretch>
        </a:blip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7/28/2020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resources.inf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3.xml"/><Relationship Id="rId4" Type="http://schemas.openxmlformats.org/officeDocument/2006/relationships/image" Target="../media/image5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7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4A40AE-50D4-4384-9F06-5DD6721429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52575" cy="151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0">
            <a:extLst>
              <a:ext uri="{FF2B5EF4-FFF2-40B4-BE49-F238E27FC236}">
                <a16:creationId xmlns:a16="http://schemas.microsoft.com/office/drawing/2014/main" id="{C95D10FA-BE55-4CCD-BFE7-D8DB98F16996}"/>
              </a:ext>
            </a:extLst>
          </p:cNvPr>
          <p:cNvSpPr txBox="1">
            <a:spLocks/>
          </p:cNvSpPr>
          <p:nvPr/>
        </p:nvSpPr>
        <p:spPr>
          <a:xfrm>
            <a:off x="1552575" y="4993"/>
            <a:ext cx="9162761" cy="1505065"/>
          </a:xfrm>
          <a:prstGeom prst="rect">
            <a:avLst/>
          </a:prstGeom>
          <a:solidFill>
            <a:schemeClr val="bg1"/>
          </a:solidFill>
        </p:spPr>
        <p:txBody>
          <a:bodyPr anchor="ctr">
            <a:normAutofit fontScale="97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auto" hangingPunct="1">
              <a:spcBef>
                <a:spcPts val="0"/>
              </a:spcBef>
              <a:spcAft>
                <a:spcPts val="0"/>
              </a:spcAft>
              <a:defRPr/>
            </a:pPr>
            <a:r>
              <a:rPr lang="en-US" sz="2500" b="1" dirty="0">
                <a:solidFill>
                  <a:srgbClr val="002060"/>
                </a:solidFill>
                <a:latin typeface="Bookman Old Style" pitchFamily="18" charset="0"/>
                <a:ea typeface="+mj-ea"/>
                <a:cs typeface="+mj-cs"/>
              </a:rPr>
              <a:t>MYSURU ROYAL INSTITUTE OF TECHNOLOGY</a:t>
            </a:r>
            <a:br>
              <a:rPr lang="en-US" dirty="0">
                <a:latin typeface="Bookman Old Style" pitchFamily="18" charset="0"/>
                <a:ea typeface="+mj-ea"/>
                <a:cs typeface="+mj-cs"/>
              </a:rPr>
            </a:br>
            <a:r>
              <a:rPr lang="en-US" sz="1100" dirty="0">
                <a:solidFill>
                  <a:schemeClr val="tx1">
                    <a:lumMod val="95000"/>
                    <a:lumOff val="5000"/>
                  </a:schemeClr>
                </a:solidFill>
                <a:latin typeface="Bookman Old Style" pitchFamily="18" charset="0"/>
              </a:rPr>
              <a:t>(Affiliated to VTU, </a:t>
            </a:r>
            <a:r>
              <a:rPr lang="en-US" sz="1100" dirty="0" err="1">
                <a:solidFill>
                  <a:schemeClr val="tx1">
                    <a:lumMod val="95000"/>
                    <a:lumOff val="5000"/>
                  </a:schemeClr>
                </a:solidFill>
                <a:latin typeface="Bookman Old Style" pitchFamily="18" charset="0"/>
              </a:rPr>
              <a:t>Belagavi</a:t>
            </a:r>
            <a:r>
              <a:rPr lang="en-US" sz="1100" dirty="0">
                <a:solidFill>
                  <a:schemeClr val="tx1">
                    <a:lumMod val="95000"/>
                    <a:lumOff val="5000"/>
                  </a:schemeClr>
                </a:solidFill>
                <a:latin typeface="Bookman Old Style" pitchFamily="18" charset="0"/>
              </a:rPr>
              <a:t>, Approved by AICTE, New Delhi &amp; Govt. of Karnataka)</a:t>
            </a:r>
            <a:br>
              <a:rPr lang="en-US" dirty="0">
                <a:solidFill>
                  <a:schemeClr val="tx1">
                    <a:lumMod val="95000"/>
                    <a:lumOff val="5000"/>
                  </a:schemeClr>
                </a:solidFill>
                <a:latin typeface="Bookman Old Style" pitchFamily="18" charset="0"/>
              </a:rPr>
            </a:br>
            <a:r>
              <a:rPr lang="en-US" sz="1200" b="1" dirty="0" err="1">
                <a:solidFill>
                  <a:schemeClr val="tx1">
                    <a:lumMod val="95000"/>
                    <a:lumOff val="5000"/>
                  </a:schemeClr>
                </a:solidFill>
                <a:latin typeface="Bookman Old Style" pitchFamily="18" charset="0"/>
              </a:rPr>
              <a:t>Lakshmipura</a:t>
            </a:r>
            <a:r>
              <a:rPr lang="en-US" sz="1200" b="1" dirty="0">
                <a:solidFill>
                  <a:schemeClr val="tx1">
                    <a:lumMod val="95000"/>
                    <a:lumOff val="5000"/>
                  </a:schemeClr>
                </a:solidFill>
                <a:latin typeface="Bookman Old Style" pitchFamily="18" charset="0"/>
              </a:rPr>
              <a:t> Road, Off-Mysuru-Bengaluru Highway, Srirangapatna</a:t>
            </a:r>
          </a:p>
          <a:p>
            <a:pPr algn="ctr" eaLnBrk="1" fontAlgn="auto" hangingPunct="1">
              <a:spcBef>
                <a:spcPts val="0"/>
              </a:spcBef>
              <a:spcAft>
                <a:spcPts val="0"/>
              </a:spcAft>
              <a:defRPr/>
            </a:pPr>
            <a:endParaRPr lang="en-US" sz="1200" b="1" dirty="0">
              <a:solidFill>
                <a:schemeClr val="tx1">
                  <a:lumMod val="95000"/>
                  <a:lumOff val="5000"/>
                </a:schemeClr>
              </a:solidFill>
              <a:latin typeface="Bookman Old Style" pitchFamily="18" charset="0"/>
            </a:endParaRPr>
          </a:p>
          <a:p>
            <a:pPr algn="ctr" eaLnBrk="1" fontAlgn="auto" hangingPunct="1">
              <a:spcBef>
                <a:spcPts val="0"/>
              </a:spcBef>
              <a:spcAft>
                <a:spcPts val="0"/>
              </a:spcAft>
              <a:defRPr/>
            </a:pPr>
            <a:r>
              <a:rPr lang="en-US" sz="2100" b="1" dirty="0">
                <a:solidFill>
                  <a:schemeClr val="tx1">
                    <a:lumMod val="95000"/>
                    <a:lumOff val="5000"/>
                  </a:schemeClr>
                </a:solidFill>
                <a:latin typeface="Bookman Old Style" pitchFamily="18" charset="0"/>
              </a:rPr>
              <a:t>DEPARTMENT OF COMPUTER SCIENCE AND ENGINEERING</a:t>
            </a:r>
          </a:p>
          <a:p>
            <a:pPr algn="ctr" eaLnBrk="1" fontAlgn="auto" hangingPunct="1">
              <a:spcBef>
                <a:spcPts val="0"/>
              </a:spcBef>
              <a:spcAft>
                <a:spcPts val="0"/>
              </a:spcAft>
              <a:defRPr/>
            </a:pPr>
            <a:endParaRPr lang="en-US" sz="600" b="1" dirty="0">
              <a:latin typeface="Bookman Old Style" pitchFamily="18" charset="0"/>
              <a:ea typeface="+mj-ea"/>
              <a:cs typeface="+mj-cs"/>
            </a:endParaRPr>
          </a:p>
        </p:txBody>
      </p:sp>
      <p:pic>
        <p:nvPicPr>
          <p:cNvPr id="6" name="Picture 5" descr="Image">
            <a:extLst>
              <a:ext uri="{FF2B5EF4-FFF2-40B4-BE49-F238E27FC236}">
                <a16:creationId xmlns:a16="http://schemas.microsoft.com/office/drawing/2014/main" id="{6B7D730C-69B5-4E73-BB7C-CAD677BE1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336" y="4993"/>
            <a:ext cx="1476664" cy="150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
            <a:extLst>
              <a:ext uri="{FF2B5EF4-FFF2-40B4-BE49-F238E27FC236}">
                <a16:creationId xmlns:a16="http://schemas.microsoft.com/office/drawing/2014/main" id="{BE8AA9BD-5B28-4BB1-803B-54BB6E1B0DE1}"/>
              </a:ext>
            </a:extLst>
          </p:cNvPr>
          <p:cNvSpPr txBox="1"/>
          <p:nvPr/>
        </p:nvSpPr>
        <p:spPr>
          <a:xfrm>
            <a:off x="245425" y="2062124"/>
            <a:ext cx="11946575"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400" dirty="0">
                <a:solidFill>
                  <a:schemeClr val="bg2"/>
                </a:solidFill>
                <a:highlight>
                  <a:srgbClr val="C0C0C0"/>
                </a:highlight>
                <a:latin typeface="Tw Cen MT" panose="020B0602020104020603" pitchFamily="34" charset="0"/>
              </a:rPr>
              <a:t>A Data Analytics Approach to the Cybercrime Underground Economy  </a:t>
            </a:r>
          </a:p>
        </p:txBody>
      </p:sp>
      <p:sp>
        <p:nvSpPr>
          <p:cNvPr id="8" name="TextBox 27">
            <a:extLst>
              <a:ext uri="{FF2B5EF4-FFF2-40B4-BE49-F238E27FC236}">
                <a16:creationId xmlns:a16="http://schemas.microsoft.com/office/drawing/2014/main" id="{B8583709-595F-4CE2-B8B0-C47733F186E5}"/>
              </a:ext>
            </a:extLst>
          </p:cNvPr>
          <p:cNvSpPr txBox="1"/>
          <p:nvPr/>
        </p:nvSpPr>
        <p:spPr>
          <a:xfrm>
            <a:off x="2653587" y="3448248"/>
            <a:ext cx="7278915" cy="7232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dirty="0">
                <a:latin typeface="Tw Cen MT" panose="020B0602020104020603" pitchFamily="34" charset="0"/>
              </a:rPr>
              <a:t>Using Naïve Bayes Model</a:t>
            </a:r>
          </a:p>
        </p:txBody>
      </p:sp>
      <p:sp>
        <p:nvSpPr>
          <p:cNvPr id="9" name="TextBox 20">
            <a:extLst>
              <a:ext uri="{FF2B5EF4-FFF2-40B4-BE49-F238E27FC236}">
                <a16:creationId xmlns:a16="http://schemas.microsoft.com/office/drawing/2014/main" id="{D892184B-718A-42BD-9487-04C96C40C366}"/>
              </a:ext>
            </a:extLst>
          </p:cNvPr>
          <p:cNvSpPr txBox="1"/>
          <p:nvPr/>
        </p:nvSpPr>
        <p:spPr>
          <a:xfrm>
            <a:off x="2579254" y="1419460"/>
            <a:ext cx="7278915" cy="7232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100" dirty="0">
                <a:latin typeface="Tw Cen MT" panose="020B0602020104020603" pitchFamily="34" charset="0"/>
              </a:rPr>
              <a:t>Project Presentation on</a:t>
            </a:r>
          </a:p>
        </p:txBody>
      </p:sp>
      <p:sp>
        <p:nvSpPr>
          <p:cNvPr id="10" name="TextBox 28">
            <a:extLst>
              <a:ext uri="{FF2B5EF4-FFF2-40B4-BE49-F238E27FC236}">
                <a16:creationId xmlns:a16="http://schemas.microsoft.com/office/drawing/2014/main" id="{CF3F83E4-1978-462D-82E9-2028E8170B29}"/>
              </a:ext>
            </a:extLst>
          </p:cNvPr>
          <p:cNvSpPr txBox="1"/>
          <p:nvPr/>
        </p:nvSpPr>
        <p:spPr>
          <a:xfrm>
            <a:off x="5081451" y="5253099"/>
            <a:ext cx="5352046"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solidFill>
                  <a:schemeClr val="tx1">
                    <a:lumMod val="85000"/>
                  </a:schemeClr>
                </a:solidFill>
                <a:effectLst>
                  <a:outerShdw blurRad="38100" dist="38100" dir="2700000" algn="tl">
                    <a:srgbClr val="000000">
                      <a:alpha val="43137"/>
                    </a:srgbClr>
                  </a:outerShdw>
                </a:effectLst>
                <a:latin typeface="Tw Cen MT" panose="020B0602020104020603" pitchFamily="34" charset="0"/>
              </a:rPr>
              <a:t>Under the Supervision Of</a:t>
            </a:r>
          </a:p>
          <a:p>
            <a:pPr algn="ctr"/>
            <a:r>
              <a:rPr lang="en-US" sz="2400" b="1" dirty="0">
                <a:effectLst>
                  <a:outerShdw blurRad="38100" dist="38100" dir="2700000" algn="tl">
                    <a:srgbClr val="000000">
                      <a:alpha val="43137"/>
                    </a:srgbClr>
                  </a:outerShdw>
                </a:effectLst>
                <a:latin typeface="Tw Cen MT" panose="020B0602020104020603" pitchFamily="34" charset="0"/>
              </a:rPr>
              <a:t>CHETHAN RAJ C</a:t>
            </a:r>
          </a:p>
          <a:p>
            <a:pPr algn="ctr"/>
            <a:r>
              <a:rPr lang="en-US" sz="2400" b="1" dirty="0">
                <a:solidFill>
                  <a:schemeClr val="tx1">
                    <a:lumMod val="85000"/>
                  </a:schemeClr>
                </a:solidFill>
                <a:effectLst>
                  <a:outerShdw blurRad="38100" dist="38100" dir="2700000" algn="tl">
                    <a:srgbClr val="000000">
                      <a:alpha val="43137"/>
                    </a:srgbClr>
                  </a:outerShdw>
                </a:effectLst>
                <a:latin typeface="Tw Cen MT" panose="020B0602020104020603" pitchFamily="34" charset="0"/>
              </a:rPr>
              <a:t>Project Guide</a:t>
            </a:r>
          </a:p>
          <a:p>
            <a:pPr algn="ctr"/>
            <a:r>
              <a:rPr lang="en-US" sz="2400" b="1" dirty="0">
                <a:solidFill>
                  <a:schemeClr val="tx1">
                    <a:lumMod val="85000"/>
                  </a:schemeClr>
                </a:solidFill>
                <a:effectLst>
                  <a:outerShdw blurRad="38100" dist="38100" dir="2700000" algn="tl">
                    <a:srgbClr val="000000">
                      <a:alpha val="43137"/>
                    </a:srgbClr>
                  </a:outerShdw>
                </a:effectLst>
                <a:latin typeface="Tw Cen MT" panose="020B0602020104020603" pitchFamily="34" charset="0"/>
              </a:rPr>
              <a:t>Dept of CSE,MRIT</a:t>
            </a:r>
          </a:p>
        </p:txBody>
      </p:sp>
      <p:sp>
        <p:nvSpPr>
          <p:cNvPr id="11" name="TextBox 21">
            <a:extLst>
              <a:ext uri="{FF2B5EF4-FFF2-40B4-BE49-F238E27FC236}">
                <a16:creationId xmlns:a16="http://schemas.microsoft.com/office/drawing/2014/main" id="{C0C72484-F203-4F1E-99B4-4463023C9D61}"/>
              </a:ext>
            </a:extLst>
          </p:cNvPr>
          <p:cNvSpPr txBox="1"/>
          <p:nvPr/>
        </p:nvSpPr>
        <p:spPr>
          <a:xfrm>
            <a:off x="9032311" y="5288340"/>
            <a:ext cx="3829050"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solidFill>
                  <a:schemeClr val="tx1">
                    <a:lumMod val="85000"/>
                  </a:schemeClr>
                </a:solidFill>
                <a:latin typeface="Tw Cen MT" panose="020B0602020104020603" pitchFamily="34" charset="0"/>
              </a:rPr>
              <a:t>Internal Guide</a:t>
            </a:r>
          </a:p>
          <a:p>
            <a:pPr algn="ctr">
              <a:spcBef>
                <a:spcPct val="0"/>
              </a:spcBef>
            </a:pPr>
            <a:r>
              <a:rPr lang="en-US" altLang="en-US" sz="2400" b="1" dirty="0">
                <a:latin typeface="Tw Cen MT" panose="020B0602020104020603" pitchFamily="34" charset="0"/>
              </a:rPr>
              <a:t>Sowmya B</a:t>
            </a:r>
          </a:p>
          <a:p>
            <a:pPr algn="ctr">
              <a:spcBef>
                <a:spcPct val="0"/>
              </a:spcBef>
            </a:pPr>
            <a:r>
              <a:rPr lang="en-US" altLang="en-US" sz="2400" b="1" dirty="0" err="1">
                <a:solidFill>
                  <a:schemeClr val="tx1">
                    <a:lumMod val="85000"/>
                  </a:schemeClr>
                </a:solidFill>
                <a:latin typeface="Tw Cen MT" panose="020B0602020104020603" pitchFamily="34" charset="0"/>
              </a:rPr>
              <a:t>Asst.Prof,&amp;HOD</a:t>
            </a:r>
            <a:endParaRPr lang="en-US" altLang="en-US" sz="2400" b="1" dirty="0">
              <a:solidFill>
                <a:schemeClr val="tx1">
                  <a:lumMod val="85000"/>
                </a:schemeClr>
              </a:solidFill>
              <a:latin typeface="Tw Cen MT" panose="020B0602020104020603" pitchFamily="34" charset="0"/>
            </a:endParaRPr>
          </a:p>
          <a:p>
            <a:pPr algn="ctr">
              <a:spcBef>
                <a:spcPct val="0"/>
              </a:spcBef>
            </a:pPr>
            <a:r>
              <a:rPr lang="en-US" altLang="en-US" sz="2400" b="1" dirty="0">
                <a:solidFill>
                  <a:schemeClr val="tx1">
                    <a:lumMod val="85000"/>
                  </a:schemeClr>
                </a:solidFill>
                <a:latin typeface="Tw Cen MT" panose="020B0602020104020603" pitchFamily="34" charset="0"/>
              </a:rPr>
              <a:t>Dept of CSE, MRIT</a:t>
            </a:r>
            <a:endParaRPr lang="en-US" sz="2400" b="1" dirty="0">
              <a:solidFill>
                <a:schemeClr val="tx1">
                  <a:lumMod val="85000"/>
                </a:schemeClr>
              </a:solidFill>
              <a:latin typeface="Tw Cen MT" panose="020B0602020104020603" pitchFamily="34" charset="0"/>
            </a:endParaRPr>
          </a:p>
        </p:txBody>
      </p:sp>
      <p:sp>
        <p:nvSpPr>
          <p:cNvPr id="12" name="TextBox 23">
            <a:extLst>
              <a:ext uri="{FF2B5EF4-FFF2-40B4-BE49-F238E27FC236}">
                <a16:creationId xmlns:a16="http://schemas.microsoft.com/office/drawing/2014/main" id="{3AF64472-DCDA-4D55-BF07-DEBE7FE63739}"/>
              </a:ext>
            </a:extLst>
          </p:cNvPr>
          <p:cNvSpPr txBox="1"/>
          <p:nvPr/>
        </p:nvSpPr>
        <p:spPr>
          <a:xfrm>
            <a:off x="1919069" y="4783010"/>
            <a:ext cx="734518"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latin typeface="Tw Cen MT" panose="020B0602020104020603" pitchFamily="34" charset="0"/>
              </a:rPr>
              <a:t>By,</a:t>
            </a:r>
          </a:p>
        </p:txBody>
      </p:sp>
      <p:sp>
        <p:nvSpPr>
          <p:cNvPr id="13" name="TextBox 24">
            <a:extLst>
              <a:ext uri="{FF2B5EF4-FFF2-40B4-BE49-F238E27FC236}">
                <a16:creationId xmlns:a16="http://schemas.microsoft.com/office/drawing/2014/main" id="{7A2A9AA9-9993-4C08-8B14-C7B1A74CC0C2}"/>
              </a:ext>
            </a:extLst>
          </p:cNvPr>
          <p:cNvSpPr txBox="1"/>
          <p:nvPr/>
        </p:nvSpPr>
        <p:spPr>
          <a:xfrm>
            <a:off x="1887990" y="5253099"/>
            <a:ext cx="5352047"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1" dirty="0">
                <a:effectLst>
                  <a:outerShdw blurRad="38100" dist="38100" dir="2700000" algn="tl">
                    <a:srgbClr val="000000">
                      <a:alpha val="43137"/>
                    </a:srgbClr>
                  </a:outerShdw>
                </a:effectLst>
                <a:latin typeface="Tw Cen MT" panose="020B0602020104020603" pitchFamily="34" charset="0"/>
              </a:rPr>
              <a:t>YASHAS P (4MU16CS081)</a:t>
            </a:r>
          </a:p>
          <a:p>
            <a:pPr algn="just"/>
            <a:r>
              <a:rPr lang="en-US" sz="2400" b="1" dirty="0">
                <a:effectLst>
                  <a:outerShdw blurRad="38100" dist="38100" dir="2700000" algn="tl">
                    <a:srgbClr val="000000">
                      <a:alpha val="43137"/>
                    </a:srgbClr>
                  </a:outerShdw>
                </a:effectLst>
                <a:latin typeface="Tw Cen MT" panose="020B0602020104020603" pitchFamily="34" charset="0"/>
              </a:rPr>
              <a:t>PRAJWAL H S (4MU16CS088)</a:t>
            </a:r>
          </a:p>
          <a:p>
            <a:pPr algn="just"/>
            <a:r>
              <a:rPr lang="en-US" sz="2400" b="1" dirty="0">
                <a:effectLst>
                  <a:outerShdw blurRad="38100" dist="38100" dir="2700000" algn="tl">
                    <a:srgbClr val="000000">
                      <a:alpha val="43137"/>
                    </a:srgbClr>
                  </a:outerShdw>
                </a:effectLst>
                <a:latin typeface="Tw Cen MT" panose="020B0602020104020603" pitchFamily="34" charset="0"/>
              </a:rPr>
              <a:t>SHIVA PRASAD (4MU16CS058)</a:t>
            </a:r>
          </a:p>
          <a:p>
            <a:pPr algn="just"/>
            <a:r>
              <a:rPr lang="en-US" sz="2400" b="1" dirty="0">
                <a:effectLst>
                  <a:outerShdw blurRad="38100" dist="38100" dir="2700000" algn="tl">
                    <a:srgbClr val="000000">
                      <a:alpha val="43137"/>
                    </a:srgbClr>
                  </a:outerShdw>
                </a:effectLst>
                <a:latin typeface="Tw Cen MT" panose="020B0602020104020603" pitchFamily="34" charset="0"/>
              </a:rPr>
              <a:t>MAHADEVU M V (4MU16CS030)</a:t>
            </a:r>
            <a:endParaRPr lang="en-US" sz="2400" dirty="0">
              <a:latin typeface="Tw Cen MT" panose="020B0602020104020603" pitchFamily="34" charset="0"/>
            </a:endParaRPr>
          </a:p>
        </p:txBody>
      </p:sp>
    </p:spTree>
    <p:extLst>
      <p:ext uri="{BB962C8B-B14F-4D97-AF65-F5344CB8AC3E}">
        <p14:creationId xmlns:p14="http://schemas.microsoft.com/office/powerpoint/2010/main" val="14674609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26D555-A112-4BC7-85D4-4F273AF89529}"/>
              </a:ext>
            </a:extLst>
          </p:cNvPr>
          <p:cNvSpPr txBox="1"/>
          <p:nvPr/>
        </p:nvSpPr>
        <p:spPr>
          <a:xfrm>
            <a:off x="877782" y="1470455"/>
            <a:ext cx="10922920" cy="4521117"/>
          </a:xfrm>
          <a:prstGeom prst="rect">
            <a:avLst/>
          </a:prstGeom>
        </p:spPr>
        <p:txBody>
          <a:bodyPr vert="horz" lIns="91440" tIns="45720" rIns="91440" bIns="45720" rtlCol="0" anchor="ctr">
            <a:noAutofit/>
          </a:bodyPr>
          <a:lstStyle/>
          <a:p>
            <a:pPr marL="342900" indent="-285750" algn="just" defTabSz="914400">
              <a:lnSpc>
                <a:spcPct val="110000"/>
              </a:lnSpc>
              <a:spcAft>
                <a:spcPts val="600"/>
              </a:spcAft>
              <a:buSzPct val="125000"/>
              <a:buFont typeface="Wingdings" panose="05000000000000000000" pitchFamily="2" charset="2"/>
              <a:buChar char="Ø"/>
            </a:pPr>
            <a:r>
              <a:rPr lang="en-US" sz="2000" b="1" dirty="0">
                <a:solidFill>
                  <a:schemeClr val="bg1">
                    <a:lumMod val="95000"/>
                    <a:lumOff val="5000"/>
                  </a:schemeClr>
                </a:solidFill>
                <a:effectLst>
                  <a:outerShdw blurRad="38100" dist="38100" dir="2700000" algn="tl">
                    <a:srgbClr val="000000">
                      <a:alpha val="43137"/>
                    </a:srgbClr>
                  </a:outerShdw>
                </a:effectLst>
              </a:rPr>
              <a:t>The feasibility of the project is analyzed in this phase and business proposal is put forth with a very general plan for the project and some cost estimates.</a:t>
            </a:r>
          </a:p>
          <a:p>
            <a:pPr marL="342900" indent="-285750" algn="just" defTabSz="914400">
              <a:lnSpc>
                <a:spcPct val="110000"/>
              </a:lnSpc>
              <a:spcAft>
                <a:spcPts val="600"/>
              </a:spcAft>
              <a:buSzPct val="125000"/>
              <a:buFont typeface="Wingdings" panose="05000000000000000000" pitchFamily="2" charset="2"/>
              <a:buChar char="Ø"/>
            </a:pPr>
            <a:r>
              <a:rPr lang="en-US" sz="2000" b="1" dirty="0">
                <a:solidFill>
                  <a:schemeClr val="bg1">
                    <a:lumMod val="95000"/>
                    <a:lumOff val="5000"/>
                  </a:schemeClr>
                </a:solidFill>
                <a:effectLst>
                  <a:outerShdw blurRad="38100" dist="38100" dir="2700000" algn="tl">
                    <a:srgbClr val="000000">
                      <a:alpha val="43137"/>
                    </a:srgbClr>
                  </a:outerShdw>
                </a:effectLst>
              </a:rPr>
              <a:t>For feasibility analysis, some understanding of the major requirements for the system is essential.</a:t>
            </a:r>
          </a:p>
          <a:p>
            <a:pPr marL="342900" indent="-285750" algn="just" defTabSz="914400">
              <a:lnSpc>
                <a:spcPct val="110000"/>
              </a:lnSpc>
              <a:spcAft>
                <a:spcPts val="600"/>
              </a:spcAft>
              <a:buSzPct val="125000"/>
              <a:buFont typeface="Wingdings" panose="05000000000000000000" pitchFamily="2" charset="2"/>
              <a:buChar char="Ø"/>
            </a:pPr>
            <a:r>
              <a:rPr lang="en-US" sz="2000" b="1" dirty="0">
                <a:solidFill>
                  <a:schemeClr val="bg1">
                    <a:lumMod val="95000"/>
                    <a:lumOff val="5000"/>
                  </a:schemeClr>
                </a:solidFill>
                <a:effectLst>
                  <a:outerShdw blurRad="38100" dist="38100" dir="2700000" algn="tl">
                    <a:srgbClr val="000000">
                      <a:alpha val="43137"/>
                    </a:srgbClr>
                  </a:outerShdw>
                </a:effectLst>
              </a:rPr>
              <a:t>Three key considerations involved in the feasibility analysis are,</a:t>
            </a:r>
          </a:p>
          <a:p>
            <a:pPr marL="228600" lvl="1" algn="just" defTabSz="914400">
              <a:lnSpc>
                <a:spcPct val="110000"/>
              </a:lnSpc>
              <a:spcAft>
                <a:spcPts val="600"/>
              </a:spcAft>
              <a:buSzPct val="125000"/>
            </a:pPr>
            <a:r>
              <a:rPr lang="en-US" sz="2000" b="1" dirty="0">
                <a:solidFill>
                  <a:schemeClr val="bg1">
                    <a:lumMod val="95000"/>
                    <a:lumOff val="5000"/>
                  </a:schemeClr>
                </a:solidFill>
                <a:effectLst>
                  <a:outerShdw blurRad="38100" dist="38100" dir="2700000" algn="tl">
                    <a:srgbClr val="000000">
                      <a:alpha val="43137"/>
                    </a:srgbClr>
                  </a:outerShdw>
                </a:effectLst>
              </a:rPr>
              <a:t> ECONOMICAL FEASIBILITY</a:t>
            </a:r>
          </a:p>
          <a:p>
            <a:pPr marL="228600" lvl="1" algn="just" defTabSz="914400">
              <a:lnSpc>
                <a:spcPct val="110000"/>
              </a:lnSpc>
              <a:spcAft>
                <a:spcPts val="600"/>
              </a:spcAft>
              <a:buSzPct val="125000"/>
            </a:pPr>
            <a:r>
              <a:rPr lang="en-US" sz="2000" b="1" dirty="0">
                <a:solidFill>
                  <a:schemeClr val="bg1">
                    <a:lumMod val="95000"/>
                    <a:lumOff val="5000"/>
                  </a:schemeClr>
                </a:solidFill>
                <a:effectLst>
                  <a:outerShdw blurRad="38100" dist="38100" dir="2700000" algn="tl">
                    <a:srgbClr val="000000">
                      <a:alpha val="43137"/>
                    </a:srgbClr>
                  </a:outerShdw>
                </a:effectLst>
              </a:rPr>
              <a:t>	This study is carried out to check the economic impact that the system will have </a:t>
            </a:r>
          </a:p>
          <a:p>
            <a:pPr marL="228600" lvl="1" algn="just" defTabSz="914400">
              <a:lnSpc>
                <a:spcPct val="110000"/>
              </a:lnSpc>
              <a:spcAft>
                <a:spcPts val="600"/>
              </a:spcAft>
              <a:buSzPct val="125000"/>
            </a:pPr>
            <a:r>
              <a:rPr lang="en-US" sz="2000" b="1" dirty="0">
                <a:solidFill>
                  <a:schemeClr val="bg1">
                    <a:lumMod val="95000"/>
                    <a:lumOff val="5000"/>
                  </a:schemeClr>
                </a:solidFill>
                <a:effectLst>
                  <a:outerShdw blurRad="38100" dist="38100" dir="2700000" algn="tl">
                    <a:srgbClr val="000000">
                      <a:alpha val="43137"/>
                    </a:srgbClr>
                  </a:outerShdw>
                </a:effectLst>
              </a:rPr>
              <a:t>on the organization.</a:t>
            </a:r>
          </a:p>
          <a:p>
            <a:pPr marL="228600" lvl="1" algn="just" defTabSz="914400">
              <a:lnSpc>
                <a:spcPct val="110000"/>
              </a:lnSpc>
              <a:spcAft>
                <a:spcPts val="600"/>
              </a:spcAft>
              <a:buSzPct val="125000"/>
            </a:pPr>
            <a:r>
              <a:rPr lang="en-US" sz="2000" b="1" dirty="0">
                <a:solidFill>
                  <a:schemeClr val="bg1">
                    <a:lumMod val="95000"/>
                    <a:lumOff val="5000"/>
                  </a:schemeClr>
                </a:solidFill>
                <a:effectLst>
                  <a:outerShdw blurRad="38100" dist="38100" dir="2700000" algn="tl">
                    <a:srgbClr val="000000">
                      <a:alpha val="43137"/>
                    </a:srgbClr>
                  </a:outerShdw>
                </a:effectLst>
              </a:rPr>
              <a:t> TECHNICAL FEASIBILITY</a:t>
            </a:r>
          </a:p>
          <a:p>
            <a:pPr marL="228600" lvl="1" algn="just" defTabSz="914400">
              <a:lnSpc>
                <a:spcPct val="110000"/>
              </a:lnSpc>
              <a:spcAft>
                <a:spcPts val="600"/>
              </a:spcAft>
              <a:buSzPct val="125000"/>
            </a:pPr>
            <a:r>
              <a:rPr lang="en-US" sz="2000" b="1" dirty="0">
                <a:solidFill>
                  <a:schemeClr val="bg1">
                    <a:lumMod val="95000"/>
                    <a:lumOff val="5000"/>
                  </a:schemeClr>
                </a:solidFill>
                <a:effectLst>
                  <a:outerShdw blurRad="38100" dist="38100" dir="2700000" algn="tl">
                    <a:srgbClr val="000000">
                      <a:alpha val="43137"/>
                    </a:srgbClr>
                  </a:outerShdw>
                </a:effectLst>
              </a:rPr>
              <a:t>	This study is carried out to check the technical feasibility, that is, the technical requirements of the system.</a:t>
            </a:r>
          </a:p>
          <a:p>
            <a:pPr algn="just" defTabSz="914400">
              <a:lnSpc>
                <a:spcPct val="110000"/>
              </a:lnSpc>
              <a:spcAft>
                <a:spcPts val="600"/>
              </a:spcAft>
              <a:buSzPct val="125000"/>
            </a:pPr>
            <a:r>
              <a:rPr lang="en-US" sz="2000" b="1" dirty="0">
                <a:solidFill>
                  <a:schemeClr val="bg1">
                    <a:lumMod val="95000"/>
                    <a:lumOff val="5000"/>
                  </a:schemeClr>
                </a:solidFill>
                <a:effectLst>
                  <a:outerShdw blurRad="38100" dist="38100" dir="2700000" algn="tl">
                    <a:srgbClr val="000000">
                      <a:alpha val="43137"/>
                    </a:srgbClr>
                  </a:outerShdw>
                </a:effectLst>
              </a:rPr>
              <a:t>    SOCIAL FEASIBILITY</a:t>
            </a:r>
          </a:p>
          <a:p>
            <a:pPr algn="just" defTabSz="914400">
              <a:lnSpc>
                <a:spcPct val="110000"/>
              </a:lnSpc>
              <a:spcAft>
                <a:spcPts val="600"/>
              </a:spcAft>
              <a:buSzPct val="125000"/>
            </a:pPr>
            <a:r>
              <a:rPr lang="en-US" sz="2000" b="1" dirty="0">
                <a:solidFill>
                  <a:schemeClr val="bg1">
                    <a:lumMod val="95000"/>
                    <a:lumOff val="5000"/>
                  </a:schemeClr>
                </a:solidFill>
                <a:effectLst>
                  <a:outerShdw blurRad="38100" dist="38100" dir="2700000" algn="tl">
                    <a:srgbClr val="000000">
                      <a:alpha val="43137"/>
                    </a:srgbClr>
                  </a:outerShdw>
                </a:effectLst>
              </a:rPr>
              <a:t>	The aspect of study is to check the level of acceptance of the system by the user.</a:t>
            </a:r>
          </a:p>
          <a:p>
            <a:pPr marL="285750" indent="-285750" algn="just" defTabSz="914400">
              <a:lnSpc>
                <a:spcPct val="110000"/>
              </a:lnSpc>
              <a:spcAft>
                <a:spcPts val="600"/>
              </a:spcAft>
              <a:buSzPct val="125000"/>
              <a:buFont typeface="Wingdings" panose="05000000000000000000" pitchFamily="2" charset="2"/>
              <a:buChar char="Ø"/>
            </a:pPr>
            <a:r>
              <a:rPr lang="en-US" sz="2000" b="1" dirty="0">
                <a:solidFill>
                  <a:schemeClr val="bg1">
                    <a:lumMod val="95000"/>
                    <a:lumOff val="5000"/>
                  </a:schemeClr>
                </a:solidFill>
                <a:effectLst>
                  <a:outerShdw blurRad="38100" dist="38100" dir="2700000" algn="tl">
                    <a:srgbClr val="000000">
                      <a:alpha val="43137"/>
                    </a:srgbClr>
                  </a:outerShdw>
                </a:effectLst>
              </a:rPr>
              <a:t>This includes the process of training the user to use the system efficiently.</a:t>
            </a:r>
          </a:p>
        </p:txBody>
      </p:sp>
      <p:sp>
        <p:nvSpPr>
          <p:cNvPr id="3" name="TextBox 2">
            <a:extLst>
              <a:ext uri="{FF2B5EF4-FFF2-40B4-BE49-F238E27FC236}">
                <a16:creationId xmlns:a16="http://schemas.microsoft.com/office/drawing/2014/main" id="{39961F89-A519-45C0-99AA-E5FD941F83AC}"/>
              </a:ext>
            </a:extLst>
          </p:cNvPr>
          <p:cNvSpPr txBox="1"/>
          <p:nvPr/>
        </p:nvSpPr>
        <p:spPr>
          <a:xfrm>
            <a:off x="1215051" y="368379"/>
            <a:ext cx="4655074" cy="646331"/>
          </a:xfrm>
          <a:prstGeom prst="rect">
            <a:avLst/>
          </a:prstGeom>
          <a:noFill/>
        </p:spPr>
        <p:txBody>
          <a:bodyPr wrap="square" rtlCol="0">
            <a:spAutoFit/>
          </a:bodyPr>
          <a:lstStyle/>
          <a:p>
            <a:pPr>
              <a:spcAft>
                <a:spcPts val="600"/>
              </a:spcAft>
            </a:pPr>
            <a:r>
              <a:rPr lang="en-US" sz="3600" b="1" dirty="0">
                <a:highlight>
                  <a:srgbClr val="808080"/>
                </a:highlight>
              </a:rPr>
              <a:t>FEASIBILITY STUDY</a:t>
            </a:r>
          </a:p>
        </p:txBody>
      </p:sp>
    </p:spTree>
    <p:extLst>
      <p:ext uri="{BB962C8B-B14F-4D97-AF65-F5344CB8AC3E}">
        <p14:creationId xmlns:p14="http://schemas.microsoft.com/office/powerpoint/2010/main" val="22475791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0D976396-8CE8-4BF2-9DC5-673B163BFD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3" name="Group 12">
            <a:extLst>
              <a:ext uri="{FF2B5EF4-FFF2-40B4-BE49-F238E27FC236}">
                <a16:creationId xmlns:a16="http://schemas.microsoft.com/office/drawing/2014/main" id="{A44B4622-6C6D-4357-A6BF-4ADFA8DA21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4" name="Group 13">
              <a:extLst>
                <a:ext uri="{FF2B5EF4-FFF2-40B4-BE49-F238E27FC236}">
                  <a16:creationId xmlns:a16="http://schemas.microsoft.com/office/drawing/2014/main" id="{63A6CB2A-1AFB-42D7-B4D3-09501FC35B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6" name="Rectangle 5">
                <a:extLst>
                  <a:ext uri="{FF2B5EF4-FFF2-40B4-BE49-F238E27FC236}">
                    <a16:creationId xmlns:a16="http://schemas.microsoft.com/office/drawing/2014/main" id="{19A439D3-6BFA-467E-9C22-BF0C1FD65D7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7" name="Freeform 6">
                <a:extLst>
                  <a:ext uri="{FF2B5EF4-FFF2-40B4-BE49-F238E27FC236}">
                    <a16:creationId xmlns:a16="http://schemas.microsoft.com/office/drawing/2014/main" id="{593FFA50-28FC-4AF0-9495-DE41440E20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7">
                <a:extLst>
                  <a:ext uri="{FF2B5EF4-FFF2-40B4-BE49-F238E27FC236}">
                    <a16:creationId xmlns:a16="http://schemas.microsoft.com/office/drawing/2014/main" id="{0FB68F07-772E-4629-8A61-4055832545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8">
                <a:extLst>
                  <a:ext uri="{FF2B5EF4-FFF2-40B4-BE49-F238E27FC236}">
                    <a16:creationId xmlns:a16="http://schemas.microsoft.com/office/drawing/2014/main" id="{171702FF-8A66-4576-99E0-BDC7F6692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9">
                <a:extLst>
                  <a:ext uri="{FF2B5EF4-FFF2-40B4-BE49-F238E27FC236}">
                    <a16:creationId xmlns:a16="http://schemas.microsoft.com/office/drawing/2014/main" id="{219C2ADE-5C69-47AA-8D54-BE49D729F8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0">
                <a:extLst>
                  <a:ext uri="{FF2B5EF4-FFF2-40B4-BE49-F238E27FC236}">
                    <a16:creationId xmlns:a16="http://schemas.microsoft.com/office/drawing/2014/main" id="{C487C228-6327-47B1-9104-758366F378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1">
                <a:extLst>
                  <a:ext uri="{FF2B5EF4-FFF2-40B4-BE49-F238E27FC236}">
                    <a16:creationId xmlns:a16="http://schemas.microsoft.com/office/drawing/2014/main" id="{60D29978-A75A-4AD7-9CC0-4D7B319F6A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2">
                <a:extLst>
                  <a:ext uri="{FF2B5EF4-FFF2-40B4-BE49-F238E27FC236}">
                    <a16:creationId xmlns:a16="http://schemas.microsoft.com/office/drawing/2014/main" id="{98663D8F-6AE3-4218-8182-DAE2492F17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3">
                <a:extLst>
                  <a:ext uri="{FF2B5EF4-FFF2-40B4-BE49-F238E27FC236}">
                    <a16:creationId xmlns:a16="http://schemas.microsoft.com/office/drawing/2014/main" id="{014E41A5-C714-4745-9686-32FB4E4365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4">
                <a:extLst>
                  <a:ext uri="{FF2B5EF4-FFF2-40B4-BE49-F238E27FC236}">
                    <a16:creationId xmlns:a16="http://schemas.microsoft.com/office/drawing/2014/main" id="{EDE53C48-191C-4CFD-AB1D-FB59BFB483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5">
                <a:extLst>
                  <a:ext uri="{FF2B5EF4-FFF2-40B4-BE49-F238E27FC236}">
                    <a16:creationId xmlns:a16="http://schemas.microsoft.com/office/drawing/2014/main" id="{9A3D5918-3D8D-466A-8957-6DCC2A825C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Line 16">
                <a:extLst>
                  <a:ext uri="{FF2B5EF4-FFF2-40B4-BE49-F238E27FC236}">
                    <a16:creationId xmlns:a16="http://schemas.microsoft.com/office/drawing/2014/main" id="{654EFECB-3569-4BBF-9D95-4ACD81E62C6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E56DFCE7-4DFC-4858-97A4-ABAF50983F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8">
                <a:extLst>
                  <a:ext uri="{FF2B5EF4-FFF2-40B4-BE49-F238E27FC236}">
                    <a16:creationId xmlns:a16="http://schemas.microsoft.com/office/drawing/2014/main" id="{DCF8ABF1-40B7-44F4-A1BC-1E848A383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9">
                <a:extLst>
                  <a:ext uri="{FF2B5EF4-FFF2-40B4-BE49-F238E27FC236}">
                    <a16:creationId xmlns:a16="http://schemas.microsoft.com/office/drawing/2014/main" id="{60D92462-1463-4854-9F70-C7B777DEF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0">
                <a:extLst>
                  <a:ext uri="{FF2B5EF4-FFF2-40B4-BE49-F238E27FC236}">
                    <a16:creationId xmlns:a16="http://schemas.microsoft.com/office/drawing/2014/main" id="{686E16F7-2865-4453-AC56-DC876A5B8E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Rectangle 21">
                <a:extLst>
                  <a:ext uri="{FF2B5EF4-FFF2-40B4-BE49-F238E27FC236}">
                    <a16:creationId xmlns:a16="http://schemas.microsoft.com/office/drawing/2014/main" id="{ADB22857-7E4E-478F-9352-4890B7A5B19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3" name="Freeform 22">
                <a:extLst>
                  <a:ext uri="{FF2B5EF4-FFF2-40B4-BE49-F238E27FC236}">
                    <a16:creationId xmlns:a16="http://schemas.microsoft.com/office/drawing/2014/main" id="{450AB6CE-E6F8-4D31-9ED2-5C5408A72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3">
                <a:extLst>
                  <a:ext uri="{FF2B5EF4-FFF2-40B4-BE49-F238E27FC236}">
                    <a16:creationId xmlns:a16="http://schemas.microsoft.com/office/drawing/2014/main" id="{C2627500-57B7-4F39-9460-E1CE427180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4">
                <a:extLst>
                  <a:ext uri="{FF2B5EF4-FFF2-40B4-BE49-F238E27FC236}">
                    <a16:creationId xmlns:a16="http://schemas.microsoft.com/office/drawing/2014/main" id="{863C2166-F2F9-4CCF-9FC2-91A768C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5">
                <a:extLst>
                  <a:ext uri="{FF2B5EF4-FFF2-40B4-BE49-F238E27FC236}">
                    <a16:creationId xmlns:a16="http://schemas.microsoft.com/office/drawing/2014/main" id="{F40FC89F-F227-4970-86FB-7A17897404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6">
                <a:extLst>
                  <a:ext uri="{FF2B5EF4-FFF2-40B4-BE49-F238E27FC236}">
                    <a16:creationId xmlns:a16="http://schemas.microsoft.com/office/drawing/2014/main" id="{468468EA-0FA9-44EB-B2C1-6893ABFAC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7">
                <a:extLst>
                  <a:ext uri="{FF2B5EF4-FFF2-40B4-BE49-F238E27FC236}">
                    <a16:creationId xmlns:a16="http://schemas.microsoft.com/office/drawing/2014/main" id="{A503597C-CCAD-49B3-BAFA-F4D71D817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8">
                <a:extLst>
                  <a:ext uri="{FF2B5EF4-FFF2-40B4-BE49-F238E27FC236}">
                    <a16:creationId xmlns:a16="http://schemas.microsoft.com/office/drawing/2014/main" id="{8B22EA19-D703-4E10-B794-58D6FF78ED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9">
                <a:extLst>
                  <a:ext uri="{FF2B5EF4-FFF2-40B4-BE49-F238E27FC236}">
                    <a16:creationId xmlns:a16="http://schemas.microsoft.com/office/drawing/2014/main" id="{19FC3869-8130-40B9-9DF8-C269F5EDB18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0">
                <a:extLst>
                  <a:ext uri="{FF2B5EF4-FFF2-40B4-BE49-F238E27FC236}">
                    <a16:creationId xmlns:a16="http://schemas.microsoft.com/office/drawing/2014/main" id="{471DF0DF-0D8D-4BF4-B0FC-0C828813E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31">
                <a:extLst>
                  <a:ext uri="{FF2B5EF4-FFF2-40B4-BE49-F238E27FC236}">
                    <a16:creationId xmlns:a16="http://schemas.microsoft.com/office/drawing/2014/main" id="{DF28C461-B139-4B6F-B409-26F9E31584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5" name="Group 14">
              <a:extLst>
                <a:ext uri="{FF2B5EF4-FFF2-40B4-BE49-F238E27FC236}">
                  <a16:creationId xmlns:a16="http://schemas.microsoft.com/office/drawing/2014/main" id="{38B3C18F-4FA0-40BA-B7A3-60A37711FC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6" name="Freeform 32">
                <a:extLst>
                  <a:ext uri="{FF2B5EF4-FFF2-40B4-BE49-F238E27FC236}">
                    <a16:creationId xmlns:a16="http://schemas.microsoft.com/office/drawing/2014/main" id="{111C211C-7FAF-452A-AAFC-C664199EA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33">
                <a:extLst>
                  <a:ext uri="{FF2B5EF4-FFF2-40B4-BE49-F238E27FC236}">
                    <a16:creationId xmlns:a16="http://schemas.microsoft.com/office/drawing/2014/main" id="{3325D432-947F-4BC5-B6C4-CD6C8180A6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4">
                <a:extLst>
                  <a:ext uri="{FF2B5EF4-FFF2-40B4-BE49-F238E27FC236}">
                    <a16:creationId xmlns:a16="http://schemas.microsoft.com/office/drawing/2014/main" id="{C9F22CCB-3D63-42A9-917E-1677E92E04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5">
                <a:extLst>
                  <a:ext uri="{FF2B5EF4-FFF2-40B4-BE49-F238E27FC236}">
                    <a16:creationId xmlns:a16="http://schemas.microsoft.com/office/drawing/2014/main" id="{2BD44110-60CE-420C-9195-A26160C5B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6">
                <a:extLst>
                  <a:ext uri="{FF2B5EF4-FFF2-40B4-BE49-F238E27FC236}">
                    <a16:creationId xmlns:a16="http://schemas.microsoft.com/office/drawing/2014/main" id="{FD0647CE-B225-45C3-A3FF-B2B2F008A0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7">
                <a:extLst>
                  <a:ext uri="{FF2B5EF4-FFF2-40B4-BE49-F238E27FC236}">
                    <a16:creationId xmlns:a16="http://schemas.microsoft.com/office/drawing/2014/main" id="{88472412-E163-4BB9-9D32-963604F346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8">
                <a:extLst>
                  <a:ext uri="{FF2B5EF4-FFF2-40B4-BE49-F238E27FC236}">
                    <a16:creationId xmlns:a16="http://schemas.microsoft.com/office/drawing/2014/main" id="{F20CE1F8-C3D0-4B3A-85F6-DA59AA8908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9">
                <a:extLst>
                  <a:ext uri="{FF2B5EF4-FFF2-40B4-BE49-F238E27FC236}">
                    <a16:creationId xmlns:a16="http://schemas.microsoft.com/office/drawing/2014/main" id="{706C22A0-01DE-486E-B0A9-66F5E7F46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40">
                <a:extLst>
                  <a:ext uri="{FF2B5EF4-FFF2-40B4-BE49-F238E27FC236}">
                    <a16:creationId xmlns:a16="http://schemas.microsoft.com/office/drawing/2014/main" id="{E3EA80D9-86C1-4171-A66F-DA17AF525F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Rectangle 41">
                <a:extLst>
                  <a:ext uri="{FF2B5EF4-FFF2-40B4-BE49-F238E27FC236}">
                    <a16:creationId xmlns:a16="http://schemas.microsoft.com/office/drawing/2014/main" id="{025C50E7-1ACD-40F2-B61B-8C581A028ED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4" name="Picture 2">
            <a:extLst>
              <a:ext uri="{FF2B5EF4-FFF2-40B4-BE49-F238E27FC236}">
                <a16:creationId xmlns:a16="http://schemas.microsoft.com/office/drawing/2014/main" id="{07D54E63-6018-454A-93F0-E71F2CAF752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56" name="Group 55">
            <a:extLst>
              <a:ext uri="{FF2B5EF4-FFF2-40B4-BE49-F238E27FC236}">
                <a16:creationId xmlns:a16="http://schemas.microsoft.com/office/drawing/2014/main" id="{B76DCF88-9FB4-41A5-9112-2DACF647AB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57" name="Group 56">
              <a:extLst>
                <a:ext uri="{FF2B5EF4-FFF2-40B4-BE49-F238E27FC236}">
                  <a16:creationId xmlns:a16="http://schemas.microsoft.com/office/drawing/2014/main" id="{06F7EFA6-48F2-420F-82CA-8AA802FA61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69" name="Rectangle 5">
                <a:extLst>
                  <a:ext uri="{FF2B5EF4-FFF2-40B4-BE49-F238E27FC236}">
                    <a16:creationId xmlns:a16="http://schemas.microsoft.com/office/drawing/2014/main" id="{FA452E88-1FB3-4289-86E4-B0BB1AAE01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0" name="Freeform 6">
                <a:extLst>
                  <a:ext uri="{FF2B5EF4-FFF2-40B4-BE49-F238E27FC236}">
                    <a16:creationId xmlns:a16="http://schemas.microsoft.com/office/drawing/2014/main" id="{66CFC533-08E0-41AA-B2AD-36657A395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7">
                <a:extLst>
                  <a:ext uri="{FF2B5EF4-FFF2-40B4-BE49-F238E27FC236}">
                    <a16:creationId xmlns:a16="http://schemas.microsoft.com/office/drawing/2014/main" id="{0FD3CE26-31AC-4694-B3E9-1F7D2CFB2B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8">
                <a:extLst>
                  <a:ext uri="{FF2B5EF4-FFF2-40B4-BE49-F238E27FC236}">
                    <a16:creationId xmlns:a16="http://schemas.microsoft.com/office/drawing/2014/main" id="{3CA89DE8-5A37-4596-9C19-4D2A3D17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9">
                <a:extLst>
                  <a:ext uri="{FF2B5EF4-FFF2-40B4-BE49-F238E27FC236}">
                    <a16:creationId xmlns:a16="http://schemas.microsoft.com/office/drawing/2014/main" id="{8C5D5490-BF3C-4679-B5F2-9E10CA0FDD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10">
                <a:extLst>
                  <a:ext uri="{FF2B5EF4-FFF2-40B4-BE49-F238E27FC236}">
                    <a16:creationId xmlns:a16="http://schemas.microsoft.com/office/drawing/2014/main" id="{E2BB4F68-4B11-40C7-B70D-507E302B36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1">
                <a:extLst>
                  <a:ext uri="{FF2B5EF4-FFF2-40B4-BE49-F238E27FC236}">
                    <a16:creationId xmlns:a16="http://schemas.microsoft.com/office/drawing/2014/main" id="{D32DD7E7-30ED-4C44-9AFB-D641492C62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12">
                <a:extLst>
                  <a:ext uri="{FF2B5EF4-FFF2-40B4-BE49-F238E27FC236}">
                    <a16:creationId xmlns:a16="http://schemas.microsoft.com/office/drawing/2014/main" id="{5A35898D-93D3-414D-9414-6E9948BFD2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3">
                <a:extLst>
                  <a:ext uri="{FF2B5EF4-FFF2-40B4-BE49-F238E27FC236}">
                    <a16:creationId xmlns:a16="http://schemas.microsoft.com/office/drawing/2014/main" id="{CCBD18B2-885C-4D39-BBF8-B25BD6240B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4">
                <a:extLst>
                  <a:ext uri="{FF2B5EF4-FFF2-40B4-BE49-F238E27FC236}">
                    <a16:creationId xmlns:a16="http://schemas.microsoft.com/office/drawing/2014/main" id="{2D7C1B8F-757D-4404-9084-1259E4CF3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5">
                <a:extLst>
                  <a:ext uri="{FF2B5EF4-FFF2-40B4-BE49-F238E27FC236}">
                    <a16:creationId xmlns:a16="http://schemas.microsoft.com/office/drawing/2014/main" id="{D009D7B4-6B3E-4D8B-B171-DDC7E33C3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Line 16">
                <a:extLst>
                  <a:ext uri="{FF2B5EF4-FFF2-40B4-BE49-F238E27FC236}">
                    <a16:creationId xmlns:a16="http://schemas.microsoft.com/office/drawing/2014/main" id="{6BA54243-661C-40AB-9752-597FD75719D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1" name="Freeform 17">
                <a:extLst>
                  <a:ext uri="{FF2B5EF4-FFF2-40B4-BE49-F238E27FC236}">
                    <a16:creationId xmlns:a16="http://schemas.microsoft.com/office/drawing/2014/main" id="{2024F2C0-F211-4AB1-8B2C-4583C8838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8">
                <a:extLst>
                  <a:ext uri="{FF2B5EF4-FFF2-40B4-BE49-F238E27FC236}">
                    <a16:creationId xmlns:a16="http://schemas.microsoft.com/office/drawing/2014/main" id="{ECA788FB-1175-4565-B00C-DCABADC61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9">
                <a:extLst>
                  <a:ext uri="{FF2B5EF4-FFF2-40B4-BE49-F238E27FC236}">
                    <a16:creationId xmlns:a16="http://schemas.microsoft.com/office/drawing/2014/main" id="{12CF18FB-9E24-4B69-B810-97A5C9080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20">
                <a:extLst>
                  <a:ext uri="{FF2B5EF4-FFF2-40B4-BE49-F238E27FC236}">
                    <a16:creationId xmlns:a16="http://schemas.microsoft.com/office/drawing/2014/main" id="{D734BB2E-A007-4F54-A7BB-0F4EE9D2F0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Rectangle 21">
                <a:extLst>
                  <a:ext uri="{FF2B5EF4-FFF2-40B4-BE49-F238E27FC236}">
                    <a16:creationId xmlns:a16="http://schemas.microsoft.com/office/drawing/2014/main" id="{7E290049-75AE-43A0-8203-D68C6B7C020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6" name="Freeform 22">
                <a:extLst>
                  <a:ext uri="{FF2B5EF4-FFF2-40B4-BE49-F238E27FC236}">
                    <a16:creationId xmlns:a16="http://schemas.microsoft.com/office/drawing/2014/main" id="{CBAD5CE6-5699-4759-B1B6-EF20457BF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3">
                <a:extLst>
                  <a:ext uri="{FF2B5EF4-FFF2-40B4-BE49-F238E27FC236}">
                    <a16:creationId xmlns:a16="http://schemas.microsoft.com/office/drawing/2014/main" id="{69C07EED-FD36-4060-A9A8-4E49F5ECDC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4">
                <a:extLst>
                  <a:ext uri="{FF2B5EF4-FFF2-40B4-BE49-F238E27FC236}">
                    <a16:creationId xmlns:a16="http://schemas.microsoft.com/office/drawing/2014/main" id="{7ED02DC3-00A5-45D0-94C5-31252B5BF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5">
                <a:extLst>
                  <a:ext uri="{FF2B5EF4-FFF2-40B4-BE49-F238E27FC236}">
                    <a16:creationId xmlns:a16="http://schemas.microsoft.com/office/drawing/2014/main" id="{FBB1DD7B-20A9-4CE4-8C3F-4BACA4B15B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6">
                <a:extLst>
                  <a:ext uri="{FF2B5EF4-FFF2-40B4-BE49-F238E27FC236}">
                    <a16:creationId xmlns:a16="http://schemas.microsoft.com/office/drawing/2014/main" id="{9212DCB8-6894-4996-A625-BD8876479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7">
                <a:extLst>
                  <a:ext uri="{FF2B5EF4-FFF2-40B4-BE49-F238E27FC236}">
                    <a16:creationId xmlns:a16="http://schemas.microsoft.com/office/drawing/2014/main" id="{2780A787-D6A2-488F-8216-5042F5F4E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8">
                <a:extLst>
                  <a:ext uri="{FF2B5EF4-FFF2-40B4-BE49-F238E27FC236}">
                    <a16:creationId xmlns:a16="http://schemas.microsoft.com/office/drawing/2014/main" id="{B7C6F9B6-0207-4245-A568-F1D5C1F939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9">
                <a:extLst>
                  <a:ext uri="{FF2B5EF4-FFF2-40B4-BE49-F238E27FC236}">
                    <a16:creationId xmlns:a16="http://schemas.microsoft.com/office/drawing/2014/main" id="{EC03E80E-65E6-43D2-800C-D3E5CEF16C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30">
                <a:extLst>
                  <a:ext uri="{FF2B5EF4-FFF2-40B4-BE49-F238E27FC236}">
                    <a16:creationId xmlns:a16="http://schemas.microsoft.com/office/drawing/2014/main" id="{7B132E67-47FB-491E-98DA-D28ADE8D1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31">
                <a:extLst>
                  <a:ext uri="{FF2B5EF4-FFF2-40B4-BE49-F238E27FC236}">
                    <a16:creationId xmlns:a16="http://schemas.microsoft.com/office/drawing/2014/main" id="{6512933D-AB97-4D6F-86DA-6AAEB9F73A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58" name="Group 57">
              <a:extLst>
                <a:ext uri="{FF2B5EF4-FFF2-40B4-BE49-F238E27FC236}">
                  <a16:creationId xmlns:a16="http://schemas.microsoft.com/office/drawing/2014/main" id="{D2AAD483-B4B4-4901-9C1B-F391F3B100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59" name="Freeform 32">
                <a:extLst>
                  <a:ext uri="{FF2B5EF4-FFF2-40B4-BE49-F238E27FC236}">
                    <a16:creationId xmlns:a16="http://schemas.microsoft.com/office/drawing/2014/main" id="{26CA00F2-52DB-420A-B2CE-622E24493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33">
                <a:extLst>
                  <a:ext uri="{FF2B5EF4-FFF2-40B4-BE49-F238E27FC236}">
                    <a16:creationId xmlns:a16="http://schemas.microsoft.com/office/drawing/2014/main" id="{6D6F23D3-1299-402E-B7E6-EA52450606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34">
                <a:extLst>
                  <a:ext uri="{FF2B5EF4-FFF2-40B4-BE49-F238E27FC236}">
                    <a16:creationId xmlns:a16="http://schemas.microsoft.com/office/drawing/2014/main" id="{680732F5-25A5-4A7F-958D-7F01293BFD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35">
                <a:extLst>
                  <a:ext uri="{FF2B5EF4-FFF2-40B4-BE49-F238E27FC236}">
                    <a16:creationId xmlns:a16="http://schemas.microsoft.com/office/drawing/2014/main" id="{20817740-C1CF-458F-9A10-051C0289B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36">
                <a:extLst>
                  <a:ext uri="{FF2B5EF4-FFF2-40B4-BE49-F238E27FC236}">
                    <a16:creationId xmlns:a16="http://schemas.microsoft.com/office/drawing/2014/main" id="{3BB94575-5155-4DE7-A304-54E256B61D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37">
                <a:extLst>
                  <a:ext uri="{FF2B5EF4-FFF2-40B4-BE49-F238E27FC236}">
                    <a16:creationId xmlns:a16="http://schemas.microsoft.com/office/drawing/2014/main" id="{E887FE25-3092-4CE9-B181-EF67C21BC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38">
                <a:extLst>
                  <a:ext uri="{FF2B5EF4-FFF2-40B4-BE49-F238E27FC236}">
                    <a16:creationId xmlns:a16="http://schemas.microsoft.com/office/drawing/2014/main" id="{2FE2B836-E249-4A78-AB56-CDB45BDAC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39">
                <a:extLst>
                  <a:ext uri="{FF2B5EF4-FFF2-40B4-BE49-F238E27FC236}">
                    <a16:creationId xmlns:a16="http://schemas.microsoft.com/office/drawing/2014/main" id="{BDE04C1F-8A69-422B-8E02-02FB26022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40">
                <a:extLst>
                  <a:ext uri="{FF2B5EF4-FFF2-40B4-BE49-F238E27FC236}">
                    <a16:creationId xmlns:a16="http://schemas.microsoft.com/office/drawing/2014/main" id="{00208B4E-96A5-46F3-9FF0-C117FA8EEF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Rectangle 41">
                <a:extLst>
                  <a:ext uri="{FF2B5EF4-FFF2-40B4-BE49-F238E27FC236}">
                    <a16:creationId xmlns:a16="http://schemas.microsoft.com/office/drawing/2014/main" id="{B2C8F532-05B8-4D61-A815-E225640B43A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97" name="Rectangle 96">
            <a:extLst>
              <a:ext uri="{FF2B5EF4-FFF2-40B4-BE49-F238E27FC236}">
                <a16:creationId xmlns:a16="http://schemas.microsoft.com/office/drawing/2014/main" id="{4E5D51F4-4B2C-4E92-AD42-C0F8079BD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lumMod val="95000"/>
                  <a:lumOff val="5000"/>
                </a:schemeClr>
              </a:solidFill>
              <a:effectLst>
                <a:outerShdw blurRad="38100" dist="38100" dir="2700000" algn="tl">
                  <a:srgbClr val="000000">
                    <a:alpha val="43137"/>
                  </a:srgbClr>
                </a:outerShdw>
              </a:effectLst>
            </a:endParaRPr>
          </a:p>
        </p:txBody>
      </p:sp>
      <p:grpSp>
        <p:nvGrpSpPr>
          <p:cNvPr id="99" name="Group 98">
            <a:extLst>
              <a:ext uri="{FF2B5EF4-FFF2-40B4-BE49-F238E27FC236}">
                <a16:creationId xmlns:a16="http://schemas.microsoft.com/office/drawing/2014/main" id="{B90ADF90-29DF-49C2-92C5-E75C306EDE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0" name="Rectangle 5">
              <a:extLst>
                <a:ext uri="{FF2B5EF4-FFF2-40B4-BE49-F238E27FC236}">
                  <a16:creationId xmlns:a16="http://schemas.microsoft.com/office/drawing/2014/main" id="{8D94EBD0-9E98-49B5-BCBB-C0E75E6599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01" name="Freeform 6">
              <a:extLst>
                <a:ext uri="{FF2B5EF4-FFF2-40B4-BE49-F238E27FC236}">
                  <a16:creationId xmlns:a16="http://schemas.microsoft.com/office/drawing/2014/main" id="{D234D58E-884C-476F-9B2D-7E6C29BCD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7">
              <a:extLst>
                <a:ext uri="{FF2B5EF4-FFF2-40B4-BE49-F238E27FC236}">
                  <a16:creationId xmlns:a16="http://schemas.microsoft.com/office/drawing/2014/main" id="{6146033F-CB0A-44E4-A16A-95C026C90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8">
              <a:extLst>
                <a:ext uri="{FF2B5EF4-FFF2-40B4-BE49-F238E27FC236}">
                  <a16:creationId xmlns:a16="http://schemas.microsoft.com/office/drawing/2014/main" id="{22004D0A-5BA4-4D6F-AE5B-BCCF1CDBD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9">
              <a:extLst>
                <a:ext uri="{FF2B5EF4-FFF2-40B4-BE49-F238E27FC236}">
                  <a16:creationId xmlns:a16="http://schemas.microsoft.com/office/drawing/2014/main" id="{19D61DD8-7030-4EF7-974E-9F87E80553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0">
              <a:extLst>
                <a:ext uri="{FF2B5EF4-FFF2-40B4-BE49-F238E27FC236}">
                  <a16:creationId xmlns:a16="http://schemas.microsoft.com/office/drawing/2014/main" id="{79CE806A-0577-41E9-8F07-B6A7EFB4E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1">
              <a:extLst>
                <a:ext uri="{FF2B5EF4-FFF2-40B4-BE49-F238E27FC236}">
                  <a16:creationId xmlns:a16="http://schemas.microsoft.com/office/drawing/2014/main" id="{6F58E8F2-EAC5-477C-93D6-1AC0E034F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Freeform 12">
              <a:extLst>
                <a:ext uri="{FF2B5EF4-FFF2-40B4-BE49-F238E27FC236}">
                  <a16:creationId xmlns:a16="http://schemas.microsoft.com/office/drawing/2014/main" id="{E90C5478-265D-4D73-8259-A0369435CE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8" name="Freeform 13">
              <a:extLst>
                <a:ext uri="{FF2B5EF4-FFF2-40B4-BE49-F238E27FC236}">
                  <a16:creationId xmlns:a16="http://schemas.microsoft.com/office/drawing/2014/main" id="{AB688B6B-CD3A-4D50-B661-3BFFEE2D3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4">
              <a:extLst>
                <a:ext uri="{FF2B5EF4-FFF2-40B4-BE49-F238E27FC236}">
                  <a16:creationId xmlns:a16="http://schemas.microsoft.com/office/drawing/2014/main" id="{222BB8A2-A9CF-40A0-92DC-F2456B8B7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5">
              <a:extLst>
                <a:ext uri="{FF2B5EF4-FFF2-40B4-BE49-F238E27FC236}">
                  <a16:creationId xmlns:a16="http://schemas.microsoft.com/office/drawing/2014/main" id="{E920BBCC-C237-4B3E-B2DA-B8172A392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Line 16">
              <a:extLst>
                <a:ext uri="{FF2B5EF4-FFF2-40B4-BE49-F238E27FC236}">
                  <a16:creationId xmlns:a16="http://schemas.microsoft.com/office/drawing/2014/main" id="{8A6B29A0-A4F7-448E-88D5-26F690D81F1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12" name="Freeform 17">
              <a:extLst>
                <a:ext uri="{FF2B5EF4-FFF2-40B4-BE49-F238E27FC236}">
                  <a16:creationId xmlns:a16="http://schemas.microsoft.com/office/drawing/2014/main" id="{B52A6476-E345-40C8-AE07-B93E8A7E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3" name="Freeform 18">
              <a:extLst>
                <a:ext uri="{FF2B5EF4-FFF2-40B4-BE49-F238E27FC236}">
                  <a16:creationId xmlns:a16="http://schemas.microsoft.com/office/drawing/2014/main" id="{518D32FD-7EA1-4C43-AA4B-B9E10B684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19">
              <a:extLst>
                <a:ext uri="{FF2B5EF4-FFF2-40B4-BE49-F238E27FC236}">
                  <a16:creationId xmlns:a16="http://schemas.microsoft.com/office/drawing/2014/main" id="{4AA62115-722D-4045-AE1B-771314CA2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0">
              <a:extLst>
                <a:ext uri="{FF2B5EF4-FFF2-40B4-BE49-F238E27FC236}">
                  <a16:creationId xmlns:a16="http://schemas.microsoft.com/office/drawing/2014/main" id="{2C94E681-7784-4E31-B5B5-DDBF9C6143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Rectangle 21">
              <a:extLst>
                <a:ext uri="{FF2B5EF4-FFF2-40B4-BE49-F238E27FC236}">
                  <a16:creationId xmlns:a16="http://schemas.microsoft.com/office/drawing/2014/main" id="{9578B6A7-2499-4CFF-A6E5-0FDB1B8A274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7" name="Freeform 22">
              <a:extLst>
                <a:ext uri="{FF2B5EF4-FFF2-40B4-BE49-F238E27FC236}">
                  <a16:creationId xmlns:a16="http://schemas.microsoft.com/office/drawing/2014/main" id="{16B8D001-28C9-49CB-9B96-4D67E218C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3">
              <a:extLst>
                <a:ext uri="{FF2B5EF4-FFF2-40B4-BE49-F238E27FC236}">
                  <a16:creationId xmlns:a16="http://schemas.microsoft.com/office/drawing/2014/main" id="{90576248-23CA-477D-A630-4EA4F06F86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4">
              <a:extLst>
                <a:ext uri="{FF2B5EF4-FFF2-40B4-BE49-F238E27FC236}">
                  <a16:creationId xmlns:a16="http://schemas.microsoft.com/office/drawing/2014/main" id="{29F00424-4DC1-4DD5-B429-EB428628A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5">
              <a:extLst>
                <a:ext uri="{FF2B5EF4-FFF2-40B4-BE49-F238E27FC236}">
                  <a16:creationId xmlns:a16="http://schemas.microsoft.com/office/drawing/2014/main" id="{4D03BC62-061A-46A3-AEB3-75C125F3A4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26">
              <a:extLst>
                <a:ext uri="{FF2B5EF4-FFF2-40B4-BE49-F238E27FC236}">
                  <a16:creationId xmlns:a16="http://schemas.microsoft.com/office/drawing/2014/main" id="{7C0B4D4C-7EC6-47E0-8F9C-E0C4BCCE1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27">
              <a:extLst>
                <a:ext uri="{FF2B5EF4-FFF2-40B4-BE49-F238E27FC236}">
                  <a16:creationId xmlns:a16="http://schemas.microsoft.com/office/drawing/2014/main" id="{346BF759-C964-4656-9724-9F6B9E75F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3" name="Freeform 28">
              <a:extLst>
                <a:ext uri="{FF2B5EF4-FFF2-40B4-BE49-F238E27FC236}">
                  <a16:creationId xmlns:a16="http://schemas.microsoft.com/office/drawing/2014/main" id="{21A41F6C-9A3A-4A88-8369-173CEC967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4" name="Freeform 29">
              <a:extLst>
                <a:ext uri="{FF2B5EF4-FFF2-40B4-BE49-F238E27FC236}">
                  <a16:creationId xmlns:a16="http://schemas.microsoft.com/office/drawing/2014/main" id="{C7719558-E4BA-41E1-AE9B-8B7C2826D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5" name="Freeform 30">
              <a:extLst>
                <a:ext uri="{FF2B5EF4-FFF2-40B4-BE49-F238E27FC236}">
                  <a16:creationId xmlns:a16="http://schemas.microsoft.com/office/drawing/2014/main" id="{685AD44B-443D-473E-BBE4-6877C1AF7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6" name="Freeform 31">
              <a:extLst>
                <a:ext uri="{FF2B5EF4-FFF2-40B4-BE49-F238E27FC236}">
                  <a16:creationId xmlns:a16="http://schemas.microsoft.com/office/drawing/2014/main" id="{59D25FFB-6A08-4A00-8BE1-8C987B3D9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128" name="Picture 2">
            <a:extLst>
              <a:ext uri="{FF2B5EF4-FFF2-40B4-BE49-F238E27FC236}">
                <a16:creationId xmlns:a16="http://schemas.microsoft.com/office/drawing/2014/main" id="{E642A42B-C95B-433E-9A81-2174F72875C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30" name="Rectangle 129">
            <a:extLst>
              <a:ext uri="{FF2B5EF4-FFF2-40B4-BE49-F238E27FC236}">
                <a16:creationId xmlns:a16="http://schemas.microsoft.com/office/drawing/2014/main" id="{4C3D77CC-6916-4BF8-8CDF-71E4BF2E6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b="1">
              <a:solidFill>
                <a:schemeClr val="bg1">
                  <a:lumMod val="95000"/>
                  <a:lumOff val="5000"/>
                </a:schemeClr>
              </a:solidFill>
              <a:effectLst>
                <a:outerShdw blurRad="38100" dist="38100" dir="2700000" algn="tl">
                  <a:srgbClr val="000000">
                    <a:alpha val="43137"/>
                  </a:srgbClr>
                </a:outerShdw>
              </a:effectLst>
            </a:endParaRPr>
          </a:p>
        </p:txBody>
      </p:sp>
      <p:grpSp>
        <p:nvGrpSpPr>
          <p:cNvPr id="132" name="Group 131">
            <a:extLst>
              <a:ext uri="{FF2B5EF4-FFF2-40B4-BE49-F238E27FC236}">
                <a16:creationId xmlns:a16="http://schemas.microsoft.com/office/drawing/2014/main" id="{96E8897B-113F-4BE0-A8B0-6467E5A2E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33" name="Rectangle 5">
              <a:extLst>
                <a:ext uri="{FF2B5EF4-FFF2-40B4-BE49-F238E27FC236}">
                  <a16:creationId xmlns:a16="http://schemas.microsoft.com/office/drawing/2014/main" id="{8C790BB1-DB5D-4D11-ACA1-045F7B5DBE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34" name="Freeform 6">
              <a:extLst>
                <a:ext uri="{FF2B5EF4-FFF2-40B4-BE49-F238E27FC236}">
                  <a16:creationId xmlns:a16="http://schemas.microsoft.com/office/drawing/2014/main" id="{14E82C3E-2BBF-4E7A-A4F1-B092898AF9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7">
              <a:extLst>
                <a:ext uri="{FF2B5EF4-FFF2-40B4-BE49-F238E27FC236}">
                  <a16:creationId xmlns:a16="http://schemas.microsoft.com/office/drawing/2014/main" id="{BBD9DCED-205F-40C0-A8F6-09CA8AC21E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Freeform 8">
              <a:extLst>
                <a:ext uri="{FF2B5EF4-FFF2-40B4-BE49-F238E27FC236}">
                  <a16:creationId xmlns:a16="http://schemas.microsoft.com/office/drawing/2014/main" id="{3E6B6536-B16B-44C8-BF75-0B51F159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7" name="Freeform 9">
              <a:extLst>
                <a:ext uri="{FF2B5EF4-FFF2-40B4-BE49-F238E27FC236}">
                  <a16:creationId xmlns:a16="http://schemas.microsoft.com/office/drawing/2014/main" id="{08673EBA-802C-469A-80AB-14A951A75A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8" name="Freeform 10">
              <a:extLst>
                <a:ext uri="{FF2B5EF4-FFF2-40B4-BE49-F238E27FC236}">
                  <a16:creationId xmlns:a16="http://schemas.microsoft.com/office/drawing/2014/main" id="{75BB5611-2E78-4C27-8778-E8A39B157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9" name="Freeform 11">
              <a:extLst>
                <a:ext uri="{FF2B5EF4-FFF2-40B4-BE49-F238E27FC236}">
                  <a16:creationId xmlns:a16="http://schemas.microsoft.com/office/drawing/2014/main" id="{DCA85219-9A72-4256-A50C-799C0D0AE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0" name="Freeform 12">
              <a:extLst>
                <a:ext uri="{FF2B5EF4-FFF2-40B4-BE49-F238E27FC236}">
                  <a16:creationId xmlns:a16="http://schemas.microsoft.com/office/drawing/2014/main" id="{46E28662-9979-4ACD-9DB1-9E4B1814F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1" name="Freeform 13">
              <a:extLst>
                <a:ext uri="{FF2B5EF4-FFF2-40B4-BE49-F238E27FC236}">
                  <a16:creationId xmlns:a16="http://schemas.microsoft.com/office/drawing/2014/main" id="{A057C9FB-3B25-4A5E-A20E-B7773732EF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2" name="Freeform 14">
              <a:extLst>
                <a:ext uri="{FF2B5EF4-FFF2-40B4-BE49-F238E27FC236}">
                  <a16:creationId xmlns:a16="http://schemas.microsoft.com/office/drawing/2014/main" id="{596D5A52-895F-4C7B-BCEC-E4AB25C7E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3" name="Freeform 15">
              <a:extLst>
                <a:ext uri="{FF2B5EF4-FFF2-40B4-BE49-F238E27FC236}">
                  <a16:creationId xmlns:a16="http://schemas.microsoft.com/office/drawing/2014/main" id="{A3BFF1E9-0954-48E0-A32B-0664144673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4" name="Line 16">
              <a:extLst>
                <a:ext uri="{FF2B5EF4-FFF2-40B4-BE49-F238E27FC236}">
                  <a16:creationId xmlns:a16="http://schemas.microsoft.com/office/drawing/2014/main" id="{40592818-8A9B-429B-8166-22A0893CB2E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5" name="Freeform 17">
              <a:extLst>
                <a:ext uri="{FF2B5EF4-FFF2-40B4-BE49-F238E27FC236}">
                  <a16:creationId xmlns:a16="http://schemas.microsoft.com/office/drawing/2014/main" id="{F52399E8-91EF-4363-81C4-4EBE3790A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6" name="Freeform 18">
              <a:extLst>
                <a:ext uri="{FF2B5EF4-FFF2-40B4-BE49-F238E27FC236}">
                  <a16:creationId xmlns:a16="http://schemas.microsoft.com/office/drawing/2014/main" id="{0DE18992-35FF-4D27-AAB7-88D9A7881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7" name="Freeform 19">
              <a:extLst>
                <a:ext uri="{FF2B5EF4-FFF2-40B4-BE49-F238E27FC236}">
                  <a16:creationId xmlns:a16="http://schemas.microsoft.com/office/drawing/2014/main" id="{162D7313-86C3-45AF-AC7A-C5429A228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8" name="Freeform 20">
              <a:extLst>
                <a:ext uri="{FF2B5EF4-FFF2-40B4-BE49-F238E27FC236}">
                  <a16:creationId xmlns:a16="http://schemas.microsoft.com/office/drawing/2014/main" id="{4033A1EE-166E-4246-AB00-AA91D7B800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9" name="Rectangle 21">
              <a:extLst>
                <a:ext uri="{FF2B5EF4-FFF2-40B4-BE49-F238E27FC236}">
                  <a16:creationId xmlns:a16="http://schemas.microsoft.com/office/drawing/2014/main" id="{9F5BA15F-D1CD-44A2-B643-2905763175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50" name="Freeform 22">
              <a:extLst>
                <a:ext uri="{FF2B5EF4-FFF2-40B4-BE49-F238E27FC236}">
                  <a16:creationId xmlns:a16="http://schemas.microsoft.com/office/drawing/2014/main" id="{673D8FDD-D165-4834-B9F4-E15C5EBD5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1" name="Freeform 23">
              <a:extLst>
                <a:ext uri="{FF2B5EF4-FFF2-40B4-BE49-F238E27FC236}">
                  <a16:creationId xmlns:a16="http://schemas.microsoft.com/office/drawing/2014/main" id="{314E2D52-365D-407E-A832-01E0F86049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2" name="Freeform 24">
              <a:extLst>
                <a:ext uri="{FF2B5EF4-FFF2-40B4-BE49-F238E27FC236}">
                  <a16:creationId xmlns:a16="http://schemas.microsoft.com/office/drawing/2014/main" id="{299BE646-A2B8-42AB-8DE3-9E38BF21D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3" name="Freeform 25">
              <a:extLst>
                <a:ext uri="{FF2B5EF4-FFF2-40B4-BE49-F238E27FC236}">
                  <a16:creationId xmlns:a16="http://schemas.microsoft.com/office/drawing/2014/main" id="{B6CBF7F9-54D6-418C-B679-4A03F1AF11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4" name="Freeform 26">
              <a:extLst>
                <a:ext uri="{FF2B5EF4-FFF2-40B4-BE49-F238E27FC236}">
                  <a16:creationId xmlns:a16="http://schemas.microsoft.com/office/drawing/2014/main" id="{2B8FDD23-E511-4B50-8A45-E25C8EBFB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5" name="Freeform 27">
              <a:extLst>
                <a:ext uri="{FF2B5EF4-FFF2-40B4-BE49-F238E27FC236}">
                  <a16:creationId xmlns:a16="http://schemas.microsoft.com/office/drawing/2014/main" id="{B04AC64C-ACEE-462D-95F2-3D82FF090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6" name="Freeform 28">
              <a:extLst>
                <a:ext uri="{FF2B5EF4-FFF2-40B4-BE49-F238E27FC236}">
                  <a16:creationId xmlns:a16="http://schemas.microsoft.com/office/drawing/2014/main" id="{9E0086A8-06D1-484E-805F-460346EB5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7" name="Freeform 29">
              <a:extLst>
                <a:ext uri="{FF2B5EF4-FFF2-40B4-BE49-F238E27FC236}">
                  <a16:creationId xmlns:a16="http://schemas.microsoft.com/office/drawing/2014/main" id="{1952C3C6-3706-447A-A721-81155E748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8" name="Freeform 30">
              <a:extLst>
                <a:ext uri="{FF2B5EF4-FFF2-40B4-BE49-F238E27FC236}">
                  <a16:creationId xmlns:a16="http://schemas.microsoft.com/office/drawing/2014/main" id="{F264C83C-EFE0-4E45-A20F-4A437FC28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9" name="Freeform 31">
              <a:extLst>
                <a:ext uri="{FF2B5EF4-FFF2-40B4-BE49-F238E27FC236}">
                  <a16:creationId xmlns:a16="http://schemas.microsoft.com/office/drawing/2014/main" id="{7E1F77A7-8C12-430E-A0C7-386E9FECC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161" name="Picture 2">
            <a:extLst>
              <a:ext uri="{FF2B5EF4-FFF2-40B4-BE49-F238E27FC236}">
                <a16:creationId xmlns:a16="http://schemas.microsoft.com/office/drawing/2014/main" id="{B9535DE4-FAFA-446C-A46C-F06D18D30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4FDC68E5-4A8A-4DB1-8FBD-F2CD7438BFEA}"/>
              </a:ext>
            </a:extLst>
          </p:cNvPr>
          <p:cNvSpPr>
            <a:spLocks noGrp="1"/>
          </p:cNvSpPr>
          <p:nvPr>
            <p:ph type="ctrTitle"/>
          </p:nvPr>
        </p:nvSpPr>
        <p:spPr>
          <a:xfrm>
            <a:off x="538515" y="1035211"/>
            <a:ext cx="3044944" cy="4305069"/>
          </a:xfrm>
        </p:spPr>
        <p:txBody>
          <a:bodyPr vert="horz" lIns="91440" tIns="45720" rIns="91440" bIns="45720" rtlCol="0" anchor="ctr">
            <a:normAutofit/>
          </a:bodyPr>
          <a:lstStyle/>
          <a:p>
            <a:r>
              <a:rPr lang="en-US" sz="2800" b="1" dirty="0">
                <a:solidFill>
                  <a:schemeClr val="bg1">
                    <a:lumMod val="95000"/>
                    <a:lumOff val="5000"/>
                  </a:schemeClr>
                </a:solidFill>
                <a:effectLst>
                  <a:outerShdw blurRad="38100" dist="38100" dir="2700000" algn="tl">
                    <a:srgbClr val="000000">
                      <a:alpha val="43137"/>
                    </a:srgbClr>
                  </a:outerShdw>
                </a:effectLst>
              </a:rPr>
              <a:t>Disadvantages</a:t>
            </a:r>
          </a:p>
        </p:txBody>
      </p:sp>
      <p:graphicFrame>
        <p:nvGraphicFramePr>
          <p:cNvPr id="6" name="TextBox 3">
            <a:extLst>
              <a:ext uri="{FF2B5EF4-FFF2-40B4-BE49-F238E27FC236}">
                <a16:creationId xmlns:a16="http://schemas.microsoft.com/office/drawing/2014/main" id="{DD5660C8-18C5-48A6-9BC0-20F3AC85E8C0}"/>
              </a:ext>
            </a:extLst>
          </p:cNvPr>
          <p:cNvGraphicFramePr/>
          <p:nvPr>
            <p:extLst>
              <p:ext uri="{D42A27DB-BD31-4B8C-83A1-F6EECF244321}">
                <p14:modId xmlns:p14="http://schemas.microsoft.com/office/powerpoint/2010/main" val="3937775615"/>
              </p:ext>
            </p:extLst>
          </p:nvPr>
        </p:nvGraphicFramePr>
        <p:xfrm>
          <a:off x="4349579" y="1161535"/>
          <a:ext cx="7428632" cy="4305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6726022"/>
      </p:ext>
    </p:extLst>
  </p:cSld>
  <p:clrMapOvr>
    <a:overrideClrMapping bg1="lt1" tx1="dk1" bg2="lt2" tx2="dk2" accent1="accent1" accent2="accent2" accent3="accent3" accent4="accent4" accent5="accent5" accent6="accent6" hlink="hlink" folHlink="folHlink"/>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973" y="192855"/>
            <a:ext cx="9905998" cy="1478570"/>
          </a:xfrm>
        </p:spPr>
        <p:txBody>
          <a:bodyPr/>
          <a:lstStyle/>
          <a:p>
            <a:r>
              <a:rPr lang="en-IN" dirty="0">
                <a:solidFill>
                  <a:schemeClr val="bg1">
                    <a:lumMod val="95000"/>
                    <a:lumOff val="5000"/>
                  </a:schemeClr>
                </a:solidFill>
                <a:latin typeface="Times New Roman" pitchFamily="18" charset="0"/>
                <a:cs typeface="Times New Roman" pitchFamily="18" charset="0"/>
              </a:rPr>
              <a:t>Problem statement</a:t>
            </a:r>
          </a:p>
        </p:txBody>
      </p:sp>
      <p:sp>
        <p:nvSpPr>
          <p:cNvPr id="3" name="Content Placeholder 2"/>
          <p:cNvSpPr>
            <a:spLocks noGrp="1"/>
          </p:cNvSpPr>
          <p:nvPr>
            <p:ph idx="1"/>
          </p:nvPr>
        </p:nvSpPr>
        <p:spPr>
          <a:xfrm>
            <a:off x="640659" y="1460310"/>
            <a:ext cx="5296118" cy="4792209"/>
          </a:xfrm>
        </p:spPr>
        <p:txBody>
          <a:bodyPr>
            <a:normAutofit fontScale="92500" lnSpcReduction="10000"/>
          </a:bodyPr>
          <a:lstStyle/>
          <a:p>
            <a:r>
              <a:rPr lang="en-IN" b="1" dirty="0">
                <a:solidFill>
                  <a:schemeClr val="bg1">
                    <a:lumMod val="95000"/>
                    <a:lumOff val="5000"/>
                  </a:schemeClr>
                </a:solidFill>
                <a:effectLst>
                  <a:outerShdw blurRad="38100" dist="38100" dir="2700000" algn="tl">
                    <a:srgbClr val="000000">
                      <a:alpha val="43137"/>
                    </a:srgbClr>
                  </a:outerShdw>
                </a:effectLst>
              </a:rPr>
              <a:t>These proposed sets of definitions for different types of CaaS the most common account hacking methods are phishing and brute force attacks. </a:t>
            </a:r>
          </a:p>
          <a:p>
            <a:r>
              <a:rPr lang="en-IN" b="1" dirty="0">
                <a:solidFill>
                  <a:schemeClr val="bg1">
                    <a:lumMod val="95000"/>
                    <a:lumOff val="5000"/>
                  </a:schemeClr>
                </a:solidFill>
                <a:effectLst>
                  <a:outerShdw blurRad="38100" dist="38100" dir="2700000" algn="tl">
                    <a:srgbClr val="000000">
                      <a:alpha val="43137"/>
                    </a:srgbClr>
                  </a:outerShdw>
                </a:effectLst>
              </a:rPr>
              <a:t>With an emphasis on selling this as a service, we define an account hacking service as a service that offers to gain unauthorized access to a target’s account by obtaining account information (e.g., username and password) or extra security information (e.g., security questions and answers). </a:t>
            </a: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9607" y="1429603"/>
            <a:ext cx="5491734" cy="39987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9DAB6-97D1-43B9-8B09-03F2A7DEFE95}"/>
              </a:ext>
            </a:extLst>
          </p:cNvPr>
          <p:cNvSpPr>
            <a:spLocks noGrp="1"/>
          </p:cNvSpPr>
          <p:nvPr>
            <p:ph type="title"/>
          </p:nvPr>
        </p:nvSpPr>
        <p:spPr>
          <a:xfrm>
            <a:off x="8036041" y="618518"/>
            <a:ext cx="3281003" cy="1478570"/>
          </a:xfrm>
        </p:spPr>
        <p:txBody>
          <a:bodyPr anchor="b">
            <a:normAutofit/>
          </a:bodyPr>
          <a:lstStyle/>
          <a:p>
            <a:r>
              <a:rPr lang="en-US" sz="1500" b="1" dirty="0">
                <a:solidFill>
                  <a:schemeClr val="bg1">
                    <a:lumMod val="95000"/>
                    <a:lumOff val="5000"/>
                  </a:schemeClr>
                </a:solidFill>
                <a:effectLst>
                  <a:outerShdw blurRad="38100" dist="38100" dir="2700000" algn="tl">
                    <a:srgbClr val="000000">
                      <a:alpha val="43137"/>
                    </a:srgbClr>
                  </a:outerShdw>
                </a:effectLst>
              </a:rPr>
              <a:t> Classification of crimeware products and services. </a:t>
            </a:r>
            <a:br>
              <a:rPr lang="en-US" sz="1500" b="1" dirty="0">
                <a:solidFill>
                  <a:schemeClr val="bg1">
                    <a:lumMod val="95000"/>
                    <a:lumOff val="5000"/>
                  </a:schemeClr>
                </a:solidFill>
                <a:effectLst>
                  <a:outerShdw blurRad="38100" dist="38100" dir="2700000" algn="tl">
                    <a:srgbClr val="000000">
                      <a:alpha val="43137"/>
                    </a:srgbClr>
                  </a:outerShdw>
                </a:effectLst>
              </a:rPr>
            </a:br>
            <a:br>
              <a:rPr lang="en-US" sz="1500" b="1" dirty="0">
                <a:solidFill>
                  <a:schemeClr val="bg1">
                    <a:lumMod val="95000"/>
                    <a:lumOff val="5000"/>
                  </a:schemeClr>
                </a:solidFill>
                <a:effectLst>
                  <a:outerShdw blurRad="38100" dist="38100" dir="2700000" algn="tl">
                    <a:srgbClr val="000000">
                      <a:alpha val="43137"/>
                    </a:srgbClr>
                  </a:outerShdw>
                </a:effectLst>
              </a:rPr>
            </a:br>
            <a:r>
              <a:rPr lang="en-US" sz="1500" b="1" dirty="0">
                <a:solidFill>
                  <a:schemeClr val="bg1">
                    <a:lumMod val="95000"/>
                    <a:lumOff val="5000"/>
                  </a:schemeClr>
                </a:solidFill>
                <a:effectLst>
                  <a:outerShdw blurRad="38100" dist="38100" dir="2700000" algn="tl">
                    <a:srgbClr val="000000">
                      <a:alpha val="43137"/>
                    </a:srgbClr>
                  </a:outerShdw>
                </a:effectLst>
              </a:rPr>
              <a:t>Phishing and brute force attack services are subsets of account hacking service. </a:t>
            </a:r>
          </a:p>
        </p:txBody>
      </p:sp>
      <p:sp>
        <p:nvSpPr>
          <p:cNvPr id="72"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lumMod val="95000"/>
                  <a:lumOff val="5000"/>
                </a:schemeClr>
              </a:solidFill>
              <a:effectLst>
                <a:outerShdw blurRad="38100" dist="38100" dir="2700000" algn="tl">
                  <a:srgbClr val="000000">
                    <a:alpha val="43137"/>
                  </a:srgbClr>
                </a:outerShdw>
              </a:effectLst>
            </a:endParaRPr>
          </a:p>
        </p:txBody>
      </p:sp>
      <p:pic>
        <p:nvPicPr>
          <p:cNvPr id="5" name="Content Placeholder 4" descr="A close up of text on a white background&#10;&#10;Description automatically generated">
            <a:extLst>
              <a:ext uri="{FF2B5EF4-FFF2-40B4-BE49-F238E27FC236}">
                <a16:creationId xmlns:a16="http://schemas.microsoft.com/office/drawing/2014/main" id="{DD76774E-DFA2-4718-BDA0-BD08547E8C39}"/>
              </a:ext>
            </a:extLst>
          </p:cNvPr>
          <p:cNvPicPr>
            <a:picLocks noChangeAspect="1"/>
          </p:cNvPicPr>
          <p:nvPr/>
        </p:nvPicPr>
        <p:blipFill>
          <a:blip r:embed="rId2"/>
          <a:stretch>
            <a:fillRect/>
          </a:stretch>
        </p:blipFill>
        <p:spPr>
          <a:xfrm>
            <a:off x="1442464" y="1136605"/>
            <a:ext cx="5465429" cy="4577297"/>
          </a:xfrm>
          <a:prstGeom prst="rect">
            <a:avLst/>
          </a:prstGeom>
        </p:spPr>
      </p:pic>
      <p:sp>
        <p:nvSpPr>
          <p:cNvPr id="73" name="Content Placeholder 8">
            <a:extLst>
              <a:ext uri="{FF2B5EF4-FFF2-40B4-BE49-F238E27FC236}">
                <a16:creationId xmlns:a16="http://schemas.microsoft.com/office/drawing/2014/main" id="{98C142E0-A338-4824-9D48-1FAC69C7FF2F}"/>
              </a:ext>
            </a:extLst>
          </p:cNvPr>
          <p:cNvSpPr>
            <a:spLocks noGrp="1"/>
          </p:cNvSpPr>
          <p:nvPr>
            <p:ph idx="1"/>
          </p:nvPr>
        </p:nvSpPr>
        <p:spPr>
          <a:xfrm>
            <a:off x="7780017" y="2278062"/>
            <a:ext cx="3613034" cy="3541714"/>
          </a:xfrm>
        </p:spPr>
        <p:txBody>
          <a:bodyPr>
            <a:normAutofit fontScale="85000" lnSpcReduction="10000"/>
          </a:bodyPr>
          <a:lstStyle/>
          <a:p>
            <a:r>
              <a:rPr lang="en-US" sz="1800" b="1" dirty="0">
                <a:solidFill>
                  <a:schemeClr val="bg1">
                    <a:lumMod val="95000"/>
                    <a:lumOff val="5000"/>
                  </a:schemeClr>
                </a:solidFill>
                <a:effectLst>
                  <a:outerShdw blurRad="38100" dist="38100" dir="2700000" algn="tl">
                    <a:srgbClr val="000000">
                      <a:alpha val="43137"/>
                    </a:srgbClr>
                  </a:outerShdw>
                </a:effectLst>
              </a:rPr>
              <a:t>Table 1 lists the definitions of CaaS and crimeware used in the academic and business practices literature, which form a basis for our classification model, suitable for the IS field. .</a:t>
            </a:r>
          </a:p>
          <a:p>
            <a:r>
              <a:rPr lang="en-US" sz="1800" b="1" dirty="0">
                <a:solidFill>
                  <a:schemeClr val="bg1">
                    <a:lumMod val="95000"/>
                    <a:lumOff val="5000"/>
                  </a:schemeClr>
                </a:solidFill>
                <a:effectLst>
                  <a:outerShdw blurRad="38100" dist="38100" dir="2700000" algn="tl">
                    <a:srgbClr val="000000">
                      <a:alpha val="43137"/>
                    </a:srgbClr>
                  </a:outerShdw>
                </a:effectLst>
              </a:rPr>
              <a:t> In contrast, preventive measures are associated with RAT’s absence of capable guardians because encryption and VPN services, </a:t>
            </a:r>
            <a:r>
              <a:rPr lang="en-US" sz="1800" b="1" dirty="0" err="1">
                <a:solidFill>
                  <a:schemeClr val="bg1">
                    <a:lumMod val="95000"/>
                    <a:lumOff val="5000"/>
                  </a:schemeClr>
                </a:solidFill>
                <a:effectLst>
                  <a:outerShdw blurRad="38100" dist="38100" dir="2700000" algn="tl">
                    <a:srgbClr val="000000">
                      <a:alpha val="43137"/>
                    </a:srgbClr>
                  </a:outerShdw>
                </a:effectLst>
              </a:rPr>
              <a:t>crypters</a:t>
            </a:r>
            <a:r>
              <a:rPr lang="en-US" sz="1800" b="1" dirty="0">
                <a:solidFill>
                  <a:schemeClr val="bg1">
                    <a:lumMod val="95000"/>
                    <a:lumOff val="5000"/>
                  </a:schemeClr>
                </a:solidFill>
                <a:effectLst>
                  <a:outerShdw blurRad="38100" dist="38100" dir="2700000" algn="tl">
                    <a:srgbClr val="000000">
                      <a:alpha val="43137"/>
                    </a:srgbClr>
                  </a:outerShdw>
                </a:effectLst>
              </a:rPr>
              <a:t> , and proxies are intended to neutralize preventive measures by bypassing anti-virus and log monitoring software. </a:t>
            </a:r>
          </a:p>
        </p:txBody>
      </p:sp>
      <p:sp>
        <p:nvSpPr>
          <p:cNvPr id="7" name="TextBox 6">
            <a:extLst>
              <a:ext uri="{FF2B5EF4-FFF2-40B4-BE49-F238E27FC236}">
                <a16:creationId xmlns:a16="http://schemas.microsoft.com/office/drawing/2014/main" id="{228729C1-964B-4DAD-BD23-F2CE3EBAAD20}"/>
              </a:ext>
            </a:extLst>
          </p:cNvPr>
          <p:cNvSpPr txBox="1"/>
          <p:nvPr/>
        </p:nvSpPr>
        <p:spPr>
          <a:xfrm>
            <a:off x="1137664" y="6049943"/>
            <a:ext cx="6752460" cy="923330"/>
          </a:xfrm>
          <a:prstGeom prst="rect">
            <a:avLst/>
          </a:prstGeom>
          <a:noFill/>
        </p:spPr>
        <p:txBody>
          <a:bodyPr wrap="square" rtlCol="0">
            <a:spAutoFit/>
          </a:bodyPr>
          <a:lstStyle/>
          <a:p>
            <a:r>
              <a:rPr lang="en-US" b="1" dirty="0">
                <a:solidFill>
                  <a:schemeClr val="bg1">
                    <a:lumMod val="95000"/>
                    <a:lumOff val="5000"/>
                  </a:schemeClr>
                </a:solidFill>
                <a:effectLst>
                  <a:outerShdw blurRad="38100" dist="38100" dir="2700000" algn="tl">
                    <a:srgbClr val="000000">
                      <a:alpha val="43137"/>
                    </a:srgbClr>
                  </a:outerShdw>
                </a:effectLst>
              </a:rPr>
              <a:t>TABLE 1. Classification of crimeware products and services. Phishing and brute force attack services are subsets of account hacking service. </a:t>
            </a:r>
          </a:p>
        </p:txBody>
      </p:sp>
    </p:spTree>
    <p:extLst>
      <p:ext uri="{BB962C8B-B14F-4D97-AF65-F5344CB8AC3E}">
        <p14:creationId xmlns:p14="http://schemas.microsoft.com/office/powerpoint/2010/main" val="154726896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7EA797EC-9D8E-43C8-A18B-8385550158E1}"/>
              </a:ext>
            </a:extLst>
          </p:cNvPr>
          <p:cNvSpPr>
            <a:spLocks noGrp="1"/>
          </p:cNvSpPr>
          <p:nvPr>
            <p:ph type="title"/>
          </p:nvPr>
        </p:nvSpPr>
        <p:spPr>
          <a:xfrm>
            <a:off x="1143001" y="-133589"/>
            <a:ext cx="9905998" cy="1478570"/>
          </a:xfrm>
        </p:spPr>
        <p:txBody>
          <a:bodyPr vert="horz" lIns="91440" tIns="45720" rIns="91440" bIns="45720" rtlCol="0" anchor="ctr">
            <a:normAutofit/>
          </a:bodyPr>
          <a:lstStyle/>
          <a:p>
            <a:r>
              <a:rPr lang="en-US" sz="3600" u="sng" kern="1200" cap="all" baseline="0" dirty="0">
                <a:solidFill>
                  <a:schemeClr val="tx1"/>
                </a:solidFill>
                <a:highlight>
                  <a:srgbClr val="808080"/>
                </a:highlight>
                <a:latin typeface="+mj-lt"/>
                <a:ea typeface="+mj-ea"/>
                <a:cs typeface="+mj-cs"/>
              </a:rPr>
              <a:t>OBJECTIVE</a:t>
            </a:r>
          </a:p>
        </p:txBody>
      </p:sp>
      <p:sp>
        <p:nvSpPr>
          <p:cNvPr id="23" name="TextBox 22">
            <a:extLst>
              <a:ext uri="{FF2B5EF4-FFF2-40B4-BE49-F238E27FC236}">
                <a16:creationId xmlns:a16="http://schemas.microsoft.com/office/drawing/2014/main" id="{DF2027E0-83F6-42CA-BC32-31D5667C04C0}"/>
              </a:ext>
            </a:extLst>
          </p:cNvPr>
          <p:cNvSpPr txBox="1"/>
          <p:nvPr/>
        </p:nvSpPr>
        <p:spPr>
          <a:xfrm>
            <a:off x="691977" y="810110"/>
            <a:ext cx="11158151" cy="6341736"/>
          </a:xfrm>
          <a:prstGeom prst="rect">
            <a:avLst/>
          </a:prstGeom>
          <a:noFill/>
        </p:spPr>
        <p:txBody>
          <a:bodyPr wrap="square">
            <a:spAutoFit/>
          </a:bodyPr>
          <a:lstStyle/>
          <a:p>
            <a:pPr marL="57150" indent="-285750" defTabSz="914400">
              <a:lnSpc>
                <a:spcPct val="150000"/>
              </a:lnSpc>
              <a:buSzPct val="125000"/>
              <a:buFont typeface="Wingdings" panose="05000000000000000000" pitchFamily="2" charset="2"/>
              <a:buChar char="Ø"/>
            </a:pPr>
            <a:r>
              <a:rPr lang="en-US" sz="1800" b="1" kern="1200" dirty="0">
                <a:solidFill>
                  <a:schemeClr val="bg1">
                    <a:lumMod val="95000"/>
                    <a:lumOff val="5000"/>
                  </a:schemeClr>
                </a:solidFill>
                <a:effectLst>
                  <a:outerShdw blurRad="38100" dist="38100" dir="2700000" algn="tl">
                    <a:srgbClr val="000000">
                      <a:alpha val="43137"/>
                    </a:srgbClr>
                  </a:outerShdw>
                </a:effectLst>
                <a:latin typeface="+mn-lt"/>
                <a:ea typeface="+mn-ea"/>
                <a:cs typeface="+mn-cs"/>
              </a:rPr>
              <a:t>This project collects data from the largest hacking community they do not consider other hacking communities.</a:t>
            </a:r>
          </a:p>
          <a:p>
            <a:pPr marL="57150" indent="-285750" defTabSz="914400">
              <a:lnSpc>
                <a:spcPct val="150000"/>
              </a:lnSpc>
              <a:buSzPct val="125000"/>
              <a:buFont typeface="Wingdings" panose="05000000000000000000" pitchFamily="2" charset="2"/>
              <a:buChar char="Ø"/>
            </a:pPr>
            <a:r>
              <a:rPr lang="en-US" sz="1800" b="1" kern="1200" dirty="0">
                <a:solidFill>
                  <a:schemeClr val="bg1">
                    <a:lumMod val="95000"/>
                    <a:lumOff val="5000"/>
                  </a:schemeClr>
                </a:solidFill>
                <a:effectLst>
                  <a:outerShdw blurRad="38100" dist="38100" dir="2700000" algn="tl">
                    <a:srgbClr val="000000">
                      <a:alpha val="43137"/>
                    </a:srgbClr>
                  </a:outerShdw>
                </a:effectLst>
                <a:latin typeface="+mn-lt"/>
                <a:ea typeface="+mn-ea"/>
                <a:cs typeface="+mn-cs"/>
              </a:rPr>
              <a:t> Future studies will therefore need to generalize our findings by investigating a wider range of hacking communities. </a:t>
            </a:r>
          </a:p>
          <a:p>
            <a:pPr marL="57150" indent="-285750" defTabSz="914400">
              <a:lnSpc>
                <a:spcPct val="150000"/>
              </a:lnSpc>
              <a:buSzPct val="125000"/>
              <a:buFont typeface="Wingdings" panose="05000000000000000000" pitchFamily="2" charset="2"/>
              <a:buChar char="Ø"/>
            </a:pPr>
            <a:r>
              <a:rPr lang="en-US" sz="1800" b="1" kern="1200" dirty="0">
                <a:solidFill>
                  <a:schemeClr val="bg1">
                    <a:lumMod val="95000"/>
                    <a:lumOff val="5000"/>
                  </a:schemeClr>
                </a:solidFill>
                <a:effectLst>
                  <a:outerShdw blurRad="38100" dist="38100" dir="2700000" algn="tl">
                    <a:srgbClr val="000000">
                      <a:alpha val="43137"/>
                    </a:srgbClr>
                  </a:outerShdw>
                </a:effectLst>
                <a:latin typeface="+mn-lt"/>
                <a:ea typeface="+mn-ea"/>
                <a:cs typeface="+mn-cs"/>
              </a:rPr>
              <a:t>Second, this study has focused on the CaaS and crimeware available in the cybercrime underground, but much in-depth analysis remains to be done on the configurations of cybercrime networks.</a:t>
            </a:r>
          </a:p>
          <a:p>
            <a:pPr defTabSz="914400">
              <a:lnSpc>
                <a:spcPct val="150000"/>
              </a:lnSpc>
              <a:buSzPct val="125000"/>
            </a:pPr>
            <a:r>
              <a:rPr lang="en-US" sz="3200" b="1" u="sng" kern="1200" dirty="0">
                <a:solidFill>
                  <a:schemeClr val="bg1">
                    <a:lumMod val="95000"/>
                    <a:lumOff val="5000"/>
                  </a:schemeClr>
                </a:solidFill>
                <a:effectLst>
                  <a:outerShdw blurRad="38100" dist="38100" dir="2700000" algn="tl">
                    <a:srgbClr val="000000">
                      <a:alpha val="43137"/>
                    </a:srgbClr>
                  </a:outerShdw>
                </a:effectLst>
                <a:highlight>
                  <a:srgbClr val="808080"/>
                </a:highlight>
                <a:latin typeface="+mn-lt"/>
                <a:ea typeface="+mn-ea"/>
                <a:cs typeface="+mn-cs"/>
              </a:rPr>
              <a:t>MOTIVATION:</a:t>
            </a:r>
            <a:endParaRPr lang="en-US" sz="1800" b="1" u="sng" kern="1200" dirty="0">
              <a:solidFill>
                <a:schemeClr val="bg1">
                  <a:lumMod val="95000"/>
                  <a:lumOff val="5000"/>
                </a:schemeClr>
              </a:solidFill>
              <a:effectLst>
                <a:outerShdw blurRad="38100" dist="38100" dir="2700000" algn="tl">
                  <a:srgbClr val="000000">
                    <a:alpha val="43137"/>
                  </a:srgbClr>
                </a:outerShdw>
              </a:effectLst>
              <a:latin typeface="+mn-lt"/>
              <a:ea typeface="+mn-ea"/>
              <a:cs typeface="+mn-cs"/>
            </a:endParaRPr>
          </a:p>
          <a:p>
            <a:pPr defTabSz="914400">
              <a:lnSpc>
                <a:spcPct val="150000"/>
              </a:lnSpc>
              <a:buSzPct val="125000"/>
            </a:pPr>
            <a:r>
              <a:rPr lang="en-US" sz="1800" b="1" kern="1200" dirty="0">
                <a:solidFill>
                  <a:schemeClr val="bg1">
                    <a:lumMod val="95000"/>
                    <a:lumOff val="5000"/>
                  </a:schemeClr>
                </a:solidFill>
                <a:effectLst>
                  <a:outerShdw blurRad="38100" dist="38100" dir="2700000" algn="tl">
                    <a:srgbClr val="000000">
                      <a:alpha val="43137"/>
                    </a:srgbClr>
                  </a:outerShdw>
                </a:effectLst>
                <a:latin typeface="+mn-lt"/>
                <a:ea typeface="+mn-ea"/>
                <a:cs typeface="+mn-cs"/>
              </a:rPr>
              <a:t>    1) A data analysis framework for analyzing the cybercrime  underground.</a:t>
            </a:r>
          </a:p>
          <a:p>
            <a:pPr defTabSz="914400">
              <a:lnSpc>
                <a:spcPct val="150000"/>
              </a:lnSpc>
              <a:buSzPct val="125000"/>
            </a:pPr>
            <a:r>
              <a:rPr lang="en-US" sz="1800" b="1" kern="1200" dirty="0">
                <a:solidFill>
                  <a:schemeClr val="bg1">
                    <a:lumMod val="95000"/>
                    <a:lumOff val="5000"/>
                  </a:schemeClr>
                </a:solidFill>
                <a:effectLst>
                  <a:outerShdw blurRad="38100" dist="38100" dir="2700000" algn="tl">
                    <a:srgbClr val="000000">
                      <a:alpha val="43137"/>
                    </a:srgbClr>
                  </a:outerShdw>
                </a:effectLst>
                <a:latin typeface="+mn-lt"/>
                <a:ea typeface="+mn-ea"/>
                <a:cs typeface="+mn-cs"/>
              </a:rPr>
              <a:t>    2) CaaS and crime ware definitions.</a:t>
            </a:r>
          </a:p>
          <a:p>
            <a:pPr defTabSz="914400">
              <a:lnSpc>
                <a:spcPct val="150000"/>
              </a:lnSpc>
              <a:buSzPct val="125000"/>
            </a:pPr>
            <a:r>
              <a:rPr lang="en-US" sz="1800" b="1" kern="1200" dirty="0">
                <a:solidFill>
                  <a:schemeClr val="bg1">
                    <a:lumMod val="95000"/>
                    <a:lumOff val="5000"/>
                  </a:schemeClr>
                </a:solidFill>
                <a:effectLst>
                  <a:outerShdw blurRad="38100" dist="38100" dir="2700000" algn="tl">
                    <a:srgbClr val="000000">
                      <a:alpha val="43137"/>
                    </a:srgbClr>
                  </a:outerShdw>
                </a:effectLst>
                <a:latin typeface="+mn-lt"/>
                <a:ea typeface="+mn-ea"/>
                <a:cs typeface="+mn-cs"/>
              </a:rPr>
              <a:t>    3) An associated classification model.</a:t>
            </a:r>
          </a:p>
          <a:p>
            <a:pPr defTabSz="914400">
              <a:lnSpc>
                <a:spcPct val="150000"/>
              </a:lnSpc>
              <a:buSzPct val="125000"/>
            </a:pPr>
            <a:r>
              <a:rPr lang="en-US" sz="1800" b="1" kern="1200" dirty="0">
                <a:solidFill>
                  <a:schemeClr val="bg1">
                    <a:lumMod val="95000"/>
                    <a:lumOff val="5000"/>
                  </a:schemeClr>
                </a:solidFill>
                <a:effectLst>
                  <a:outerShdw blurRad="38100" dist="38100" dir="2700000" algn="tl">
                    <a:srgbClr val="000000">
                      <a:alpha val="43137"/>
                    </a:srgbClr>
                  </a:outerShdw>
                </a:effectLst>
                <a:latin typeface="+mn-lt"/>
                <a:ea typeface="+mn-ea"/>
                <a:cs typeface="+mn-cs"/>
              </a:rPr>
              <a:t>   4) Develop an example application.</a:t>
            </a:r>
          </a:p>
          <a:p>
            <a:pPr marL="400050" indent="-285750" defTabSz="914400">
              <a:lnSpc>
                <a:spcPct val="150000"/>
              </a:lnSpc>
              <a:spcAft>
                <a:spcPts val="600"/>
              </a:spcAft>
              <a:buSzPct val="125000"/>
              <a:buFont typeface="Wingdings" panose="05000000000000000000" pitchFamily="2" charset="2"/>
              <a:buChar char="Ø"/>
            </a:pPr>
            <a:r>
              <a:rPr lang="en-US" sz="1800" b="1" kern="1200" dirty="0">
                <a:solidFill>
                  <a:schemeClr val="bg1">
                    <a:lumMod val="95000"/>
                    <a:lumOff val="5000"/>
                  </a:schemeClr>
                </a:solidFill>
                <a:effectLst>
                  <a:outerShdw blurRad="38100" dist="38100" dir="2700000" algn="tl">
                    <a:srgbClr val="000000">
                      <a:alpha val="43137"/>
                    </a:srgbClr>
                  </a:outerShdw>
                </a:effectLst>
                <a:latin typeface="+mn-lt"/>
                <a:ea typeface="+mn-ea"/>
                <a:cs typeface="+mn-cs"/>
              </a:rPr>
              <a:t>Provides useful practical insights to practitioners by suggesting guidelines as to how govt needs to prepare for the attacks by the cybercrime underground.</a:t>
            </a:r>
          </a:p>
          <a:p>
            <a:pPr marL="342900" indent="-228600" defTabSz="914400">
              <a:lnSpc>
                <a:spcPct val="150000"/>
              </a:lnSpc>
              <a:spcAft>
                <a:spcPts val="600"/>
              </a:spcAft>
              <a:buSzPct val="125000"/>
              <a:buFont typeface="Arial" panose="020B0604020202020204" pitchFamily="34" charset="0"/>
              <a:buChar char="•"/>
            </a:pPr>
            <a:endParaRPr lang="en-US" sz="1800" b="1" kern="1200" dirty="0">
              <a:solidFill>
                <a:schemeClr val="bg1">
                  <a:lumMod val="95000"/>
                  <a:lumOff val="5000"/>
                </a:schemeClr>
              </a:solidFill>
              <a:effectLst>
                <a:outerShdw blurRad="38100" dist="38100" dir="2700000" algn="tl">
                  <a:srgbClr val="000000">
                    <a:alpha val="43137"/>
                  </a:srgbClr>
                </a:outerShdw>
              </a:effectLst>
              <a:latin typeface="+mn-lt"/>
              <a:ea typeface="+mn-ea"/>
              <a:cs typeface="+mn-cs"/>
            </a:endParaRPr>
          </a:p>
          <a:p>
            <a:pPr indent="-228600" defTabSz="914400">
              <a:lnSpc>
                <a:spcPct val="150000"/>
              </a:lnSpc>
              <a:buSzPct val="125000"/>
              <a:buFont typeface="Arial" panose="020B0604020202020204" pitchFamily="34" charset="0"/>
              <a:buChar char="•"/>
            </a:pPr>
            <a:endParaRPr lang="en-US" sz="1800" b="1" kern="1200" dirty="0">
              <a:solidFill>
                <a:schemeClr val="bg1">
                  <a:lumMod val="95000"/>
                  <a:lumOff val="5000"/>
                </a:schemeClr>
              </a:solidFill>
              <a:effectLst>
                <a:outerShdw blurRad="38100" dist="38100" dir="2700000" algn="tl">
                  <a:srgbClr val="000000">
                    <a:alpha val="43137"/>
                  </a:srgbClr>
                </a:outerShdw>
              </a:effectLst>
              <a:latin typeface="+mn-lt"/>
              <a:ea typeface="+mn-ea"/>
              <a:cs typeface="+mn-cs"/>
            </a:endParaRPr>
          </a:p>
        </p:txBody>
      </p:sp>
    </p:spTree>
    <p:extLst>
      <p:ext uri="{BB962C8B-B14F-4D97-AF65-F5344CB8AC3E}">
        <p14:creationId xmlns:p14="http://schemas.microsoft.com/office/powerpoint/2010/main" val="226432814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853F0-FB05-44B5-8440-1A2631639BF2}"/>
              </a:ext>
            </a:extLst>
          </p:cNvPr>
          <p:cNvSpPr txBox="1"/>
          <p:nvPr/>
        </p:nvSpPr>
        <p:spPr>
          <a:xfrm>
            <a:off x="1143000" y="-321276"/>
            <a:ext cx="9905998"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cap="all" dirty="0">
                <a:highlight>
                  <a:srgbClr val="808080"/>
                </a:highlight>
                <a:latin typeface="+mj-lt"/>
                <a:ea typeface="+mj-ea"/>
                <a:cs typeface="+mj-cs"/>
              </a:rPr>
              <a:t>PROPOSED SYSTEM</a:t>
            </a:r>
          </a:p>
        </p:txBody>
      </p:sp>
      <p:sp>
        <p:nvSpPr>
          <p:cNvPr id="3" name="TextBox 2">
            <a:extLst>
              <a:ext uri="{FF2B5EF4-FFF2-40B4-BE49-F238E27FC236}">
                <a16:creationId xmlns:a16="http://schemas.microsoft.com/office/drawing/2014/main" id="{8C4B2369-7DF1-4267-9E6B-DFF03AAE945D}"/>
              </a:ext>
            </a:extLst>
          </p:cNvPr>
          <p:cNvSpPr txBox="1"/>
          <p:nvPr/>
        </p:nvSpPr>
        <p:spPr>
          <a:xfrm>
            <a:off x="890343" y="739285"/>
            <a:ext cx="10411313" cy="3541714"/>
          </a:xfrm>
          <a:prstGeom prst="rect">
            <a:avLst/>
          </a:prstGeom>
        </p:spPr>
        <p:txBody>
          <a:bodyPr vert="horz" lIns="91440" tIns="45720" rIns="91440" bIns="45720" rtlCol="0">
            <a:noAutofit/>
          </a:bodyPr>
          <a:lstStyle/>
          <a:p>
            <a:pPr defTabSz="914400">
              <a:lnSpc>
                <a:spcPct val="110000"/>
              </a:lnSpc>
              <a:spcAft>
                <a:spcPts val="600"/>
              </a:spcAft>
              <a:buSzPct val="125000"/>
            </a:pPr>
            <a:endParaRPr lang="en-US" sz="300" b="1" dirty="0">
              <a:solidFill>
                <a:schemeClr val="bg1">
                  <a:lumMod val="95000"/>
                  <a:lumOff val="5000"/>
                </a:schemeClr>
              </a:solidFill>
              <a:effectLst>
                <a:outerShdw blurRad="38100" dist="38100" dir="2700000" algn="tl">
                  <a:srgbClr val="000000">
                    <a:alpha val="43137"/>
                  </a:srgbClr>
                </a:outerShdw>
              </a:effectLst>
            </a:endParaRPr>
          </a:p>
          <a:p>
            <a:pPr marL="285750" indent="-285750" algn="just" defTabSz="914400">
              <a:lnSpc>
                <a:spcPct val="110000"/>
              </a:lnSpc>
              <a:spcAft>
                <a:spcPts val="600"/>
              </a:spcAft>
              <a:buSzPct val="125000"/>
              <a:buFont typeface="Wingdings" panose="05000000000000000000" pitchFamily="2" charset="2"/>
              <a:buChar char="Ø"/>
            </a:pPr>
            <a:r>
              <a:rPr lang="en-US" b="1" dirty="0">
                <a:solidFill>
                  <a:schemeClr val="bg1">
                    <a:lumMod val="95000"/>
                    <a:lumOff val="5000"/>
                  </a:schemeClr>
                </a:solidFill>
                <a:effectLst>
                  <a:outerShdw blurRad="38100" dist="38100" dir="2700000" algn="tl">
                    <a:srgbClr val="000000">
                      <a:alpha val="43137"/>
                    </a:srgbClr>
                  </a:outerShdw>
                </a:effectLst>
              </a:rPr>
              <a:t>The goal of our data analysis framework is to conduct a big-picture investigation of the cybercrime underground by covering all phases of data analysis from the beginning to the end.</a:t>
            </a:r>
          </a:p>
          <a:p>
            <a:pPr marL="285750" indent="-285750" algn="just" defTabSz="914400">
              <a:lnSpc>
                <a:spcPct val="110000"/>
              </a:lnSpc>
              <a:spcAft>
                <a:spcPts val="600"/>
              </a:spcAft>
              <a:buSzPct val="125000"/>
              <a:buFont typeface="Wingdings" panose="05000000000000000000" pitchFamily="2" charset="2"/>
              <a:buChar char="Ø"/>
            </a:pPr>
            <a:endParaRPr lang="en-US" b="1" dirty="0">
              <a:solidFill>
                <a:schemeClr val="bg1">
                  <a:lumMod val="95000"/>
                  <a:lumOff val="5000"/>
                </a:schemeClr>
              </a:solidFill>
              <a:effectLst>
                <a:outerShdw blurRad="38100" dist="38100" dir="2700000" algn="tl">
                  <a:srgbClr val="000000">
                    <a:alpha val="43137"/>
                  </a:srgbClr>
                </a:outerShdw>
              </a:effectLst>
            </a:endParaRPr>
          </a:p>
          <a:p>
            <a:pPr marL="285750" indent="-285750" algn="just" defTabSz="914400">
              <a:lnSpc>
                <a:spcPct val="110000"/>
              </a:lnSpc>
              <a:spcAft>
                <a:spcPts val="600"/>
              </a:spcAft>
              <a:buSzPct val="125000"/>
              <a:buFont typeface="Wingdings" panose="05000000000000000000" pitchFamily="2" charset="2"/>
              <a:buChar char="Ø"/>
            </a:pPr>
            <a:r>
              <a:rPr lang="en-US" b="1" dirty="0">
                <a:solidFill>
                  <a:schemeClr val="bg1">
                    <a:lumMod val="95000"/>
                    <a:lumOff val="5000"/>
                  </a:schemeClr>
                </a:solidFill>
                <a:effectLst>
                  <a:outerShdw blurRad="38100" dist="38100" dir="2700000" algn="tl">
                    <a:srgbClr val="000000">
                      <a:alpha val="43137"/>
                    </a:srgbClr>
                  </a:outerShdw>
                </a:effectLst>
              </a:rPr>
              <a:t>This framework comprises four steps: </a:t>
            </a:r>
          </a:p>
          <a:p>
            <a:pPr marL="1257300" indent="-1143000" algn="just" defTabSz="914400">
              <a:lnSpc>
                <a:spcPct val="110000"/>
              </a:lnSpc>
              <a:spcAft>
                <a:spcPts val="600"/>
              </a:spcAft>
              <a:buSzPct val="125000"/>
              <a:buAutoNum type="arabicParenBoth"/>
            </a:pPr>
            <a:r>
              <a:rPr lang="en-US" b="1" dirty="0">
                <a:solidFill>
                  <a:schemeClr val="bg1">
                    <a:lumMod val="95000"/>
                    <a:lumOff val="5000"/>
                  </a:schemeClr>
                </a:solidFill>
                <a:effectLst>
                  <a:outerShdw blurRad="38100" dist="38100" dir="2700000" algn="tl">
                    <a:srgbClr val="000000">
                      <a:alpha val="43137"/>
                    </a:srgbClr>
                  </a:outerShdw>
                </a:effectLst>
              </a:rPr>
              <a:t>defining goals; </a:t>
            </a:r>
          </a:p>
          <a:p>
            <a:pPr marL="1257300" indent="-1143000" algn="just" defTabSz="914400">
              <a:lnSpc>
                <a:spcPct val="110000"/>
              </a:lnSpc>
              <a:spcAft>
                <a:spcPts val="600"/>
              </a:spcAft>
              <a:buSzPct val="125000"/>
              <a:buAutoNum type="arabicParenBoth"/>
            </a:pPr>
            <a:r>
              <a:rPr lang="en-US" b="1" dirty="0">
                <a:solidFill>
                  <a:schemeClr val="bg1">
                    <a:lumMod val="95000"/>
                    <a:lumOff val="5000"/>
                  </a:schemeClr>
                </a:solidFill>
                <a:effectLst>
                  <a:outerShdw blurRad="38100" dist="38100" dir="2700000" algn="tl">
                    <a:srgbClr val="000000">
                      <a:alpha val="43137"/>
                    </a:srgbClr>
                  </a:outerShdw>
                </a:effectLst>
              </a:rPr>
              <a:t>identifying sources;</a:t>
            </a:r>
          </a:p>
          <a:p>
            <a:pPr marL="1257300" indent="-1143000" algn="just" defTabSz="914400">
              <a:lnSpc>
                <a:spcPct val="110000"/>
              </a:lnSpc>
              <a:spcAft>
                <a:spcPts val="600"/>
              </a:spcAft>
              <a:buSzPct val="125000"/>
              <a:buAutoNum type="arabicParenBoth"/>
            </a:pPr>
            <a:r>
              <a:rPr lang="en-US" b="1" dirty="0">
                <a:solidFill>
                  <a:schemeClr val="bg1">
                    <a:lumMod val="95000"/>
                    <a:lumOff val="5000"/>
                  </a:schemeClr>
                </a:solidFill>
                <a:effectLst>
                  <a:outerShdw blurRad="38100" dist="38100" dir="2700000" algn="tl">
                    <a:srgbClr val="000000">
                      <a:alpha val="43137"/>
                    </a:srgbClr>
                  </a:outerShdw>
                </a:effectLst>
              </a:rPr>
              <a:t>selecting analytical methods; and </a:t>
            </a:r>
          </a:p>
          <a:p>
            <a:pPr marL="1257300" indent="-1143000" algn="just" defTabSz="914400">
              <a:lnSpc>
                <a:spcPct val="110000"/>
              </a:lnSpc>
              <a:spcAft>
                <a:spcPts val="600"/>
              </a:spcAft>
              <a:buSzPct val="125000"/>
              <a:buAutoNum type="arabicParenBoth"/>
            </a:pPr>
            <a:r>
              <a:rPr lang="en-US" b="1" dirty="0">
                <a:solidFill>
                  <a:schemeClr val="bg1">
                    <a:lumMod val="95000"/>
                    <a:lumOff val="5000"/>
                  </a:schemeClr>
                </a:solidFill>
                <a:effectLst>
                  <a:outerShdw blurRad="38100" dist="38100" dir="2700000" algn="tl">
                    <a:srgbClr val="000000">
                      <a:alpha val="43137"/>
                    </a:srgbClr>
                  </a:outerShdw>
                </a:effectLst>
              </a:rPr>
              <a:t>implementing an application.</a:t>
            </a:r>
          </a:p>
          <a:p>
            <a:pPr marL="285750" indent="-285750" algn="just" defTabSz="914400">
              <a:lnSpc>
                <a:spcPct val="110000"/>
              </a:lnSpc>
              <a:spcAft>
                <a:spcPts val="600"/>
              </a:spcAft>
              <a:buSzPct val="125000"/>
              <a:buFont typeface="Wingdings" panose="05000000000000000000" pitchFamily="2" charset="2"/>
              <a:buChar char="Ø"/>
            </a:pPr>
            <a:endParaRPr lang="en-US" b="1" dirty="0">
              <a:solidFill>
                <a:schemeClr val="bg1">
                  <a:lumMod val="95000"/>
                  <a:lumOff val="5000"/>
                </a:schemeClr>
              </a:solidFill>
              <a:effectLst>
                <a:outerShdw blurRad="38100" dist="38100" dir="2700000" algn="tl">
                  <a:srgbClr val="000000">
                    <a:alpha val="43137"/>
                  </a:srgbClr>
                </a:outerShdw>
              </a:effectLst>
            </a:endParaRPr>
          </a:p>
          <a:p>
            <a:pPr marL="285750" indent="-285750" algn="just" defTabSz="914400">
              <a:lnSpc>
                <a:spcPct val="110000"/>
              </a:lnSpc>
              <a:spcAft>
                <a:spcPts val="600"/>
              </a:spcAft>
              <a:buSzPct val="125000"/>
              <a:buFont typeface="Wingdings" panose="05000000000000000000" pitchFamily="2" charset="2"/>
              <a:buChar char="Ø"/>
            </a:pPr>
            <a:r>
              <a:rPr lang="en-US" b="1" dirty="0">
                <a:solidFill>
                  <a:schemeClr val="bg1">
                    <a:lumMod val="95000"/>
                    <a:lumOff val="5000"/>
                  </a:schemeClr>
                </a:solidFill>
                <a:effectLst>
                  <a:outerShdw blurRad="38100" dist="38100" dir="2700000" algn="tl">
                    <a:srgbClr val="000000">
                      <a:alpha val="43137"/>
                    </a:srgbClr>
                  </a:outerShdw>
                </a:effectLst>
              </a:rPr>
              <a:t>Steps 1–4 all contain the RAT elements Because this study emphasizes the importance of RAT for analyzing the cybercrime underground, the proposed RAT-based definitions are critical to this framework.</a:t>
            </a:r>
          </a:p>
          <a:p>
            <a:pPr marL="285750" indent="-285750" algn="just" defTabSz="914400">
              <a:lnSpc>
                <a:spcPct val="110000"/>
              </a:lnSpc>
              <a:spcAft>
                <a:spcPts val="600"/>
              </a:spcAft>
              <a:buSzPct val="125000"/>
              <a:buFont typeface="Wingdings" panose="05000000000000000000" pitchFamily="2" charset="2"/>
              <a:buChar char="Ø"/>
            </a:pPr>
            <a:r>
              <a:rPr lang="en-US" b="1" dirty="0">
                <a:solidFill>
                  <a:schemeClr val="bg1">
                    <a:lumMod val="95000"/>
                    <a:lumOff val="5000"/>
                  </a:schemeClr>
                </a:solidFill>
                <a:effectLst>
                  <a:outerShdw blurRad="38100" dist="38100" dir="2700000" algn="tl">
                    <a:srgbClr val="000000">
                      <a:alpha val="43137"/>
                    </a:srgbClr>
                  </a:outerShdw>
                </a:effectLst>
              </a:rPr>
              <a:t>A. Step 1: Defining Goals The first step is to identify the conceptual scope of the </a:t>
            </a:r>
          </a:p>
          <a:p>
            <a:pPr marL="285750" indent="-285750" algn="just" defTabSz="914400">
              <a:lnSpc>
                <a:spcPct val="110000"/>
              </a:lnSpc>
              <a:spcAft>
                <a:spcPts val="600"/>
              </a:spcAft>
              <a:buSzPct val="125000"/>
              <a:buFont typeface="Wingdings" panose="05000000000000000000" pitchFamily="2" charset="2"/>
              <a:buChar char="Ø"/>
            </a:pPr>
            <a:r>
              <a:rPr lang="en-US" b="1" dirty="0">
                <a:solidFill>
                  <a:schemeClr val="bg1">
                    <a:lumMod val="95000"/>
                    <a:lumOff val="5000"/>
                  </a:schemeClr>
                </a:solidFill>
                <a:effectLst>
                  <a:outerShdw blurRad="38100" dist="38100" dir="2700000" algn="tl">
                    <a:srgbClr val="000000">
                      <a:alpha val="43137"/>
                    </a:srgbClr>
                  </a:outerShdw>
                </a:effectLst>
              </a:rPr>
              <a:t>analysis. Specifically, this step identifies the analysis context, namely the objectives and goals.</a:t>
            </a:r>
          </a:p>
          <a:p>
            <a:pPr marL="285750" indent="-285750" algn="just" defTabSz="914400">
              <a:lnSpc>
                <a:spcPct val="110000"/>
              </a:lnSpc>
              <a:spcAft>
                <a:spcPts val="600"/>
              </a:spcAft>
              <a:buSzPct val="125000"/>
              <a:buFont typeface="Wingdings" panose="05000000000000000000" pitchFamily="2" charset="2"/>
              <a:buChar char="Ø"/>
            </a:pPr>
            <a:r>
              <a:rPr lang="en-US" b="1" dirty="0">
                <a:solidFill>
                  <a:schemeClr val="bg1">
                    <a:lumMod val="95000"/>
                    <a:lumOff val="5000"/>
                  </a:schemeClr>
                </a:solidFill>
                <a:effectLst>
                  <a:outerShdw blurRad="38100" dist="38100" dir="2700000" algn="tl">
                    <a:srgbClr val="000000">
                      <a:alpha val="43137"/>
                    </a:srgbClr>
                  </a:outerShdw>
                </a:effectLst>
              </a:rPr>
              <a:t>B. Step 2: Identifying Sources the second </a:t>
            </a:r>
          </a:p>
          <a:p>
            <a:pPr marL="285750" indent="-285750" algn="just" defTabSz="914400">
              <a:lnSpc>
                <a:spcPct val="110000"/>
              </a:lnSpc>
              <a:spcAft>
                <a:spcPts val="600"/>
              </a:spcAft>
              <a:buSzPct val="125000"/>
              <a:buFont typeface="Wingdings" panose="05000000000000000000" pitchFamily="2" charset="2"/>
              <a:buChar char="Ø"/>
            </a:pPr>
            <a:r>
              <a:rPr lang="en-US" b="1" dirty="0">
                <a:solidFill>
                  <a:schemeClr val="bg1">
                    <a:lumMod val="95000"/>
                    <a:lumOff val="5000"/>
                  </a:schemeClr>
                </a:solidFill>
                <a:effectLst>
                  <a:outerShdw blurRad="38100" dist="38100" dir="2700000" algn="tl">
                    <a:srgbClr val="000000">
                      <a:alpha val="43137"/>
                    </a:srgbClr>
                  </a:outerShdw>
                </a:effectLst>
              </a:rPr>
              <a:t>step is to identify the data sources, based on the goals defined by Step 1.</a:t>
            </a:r>
          </a:p>
          <a:p>
            <a:pPr indent="-228600" defTabSz="914400">
              <a:lnSpc>
                <a:spcPct val="110000"/>
              </a:lnSpc>
              <a:spcAft>
                <a:spcPts val="600"/>
              </a:spcAft>
              <a:buSzPct val="125000"/>
              <a:buFont typeface="Arial" panose="020B0604020202020204" pitchFamily="34" charset="0"/>
              <a:buChar char="•"/>
            </a:pPr>
            <a:endParaRPr lang="en-US" sz="300" b="1" dirty="0">
              <a:solidFill>
                <a:schemeClr val="bg1">
                  <a:lumMod val="95000"/>
                  <a:lumOff val="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369275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ED60F4-ADEF-4C23-8D0F-A1F0DB22964D}"/>
              </a:ext>
            </a:extLst>
          </p:cNvPr>
          <p:cNvSpPr txBox="1"/>
          <p:nvPr/>
        </p:nvSpPr>
        <p:spPr>
          <a:xfrm>
            <a:off x="425194" y="886691"/>
            <a:ext cx="6233933" cy="5427612"/>
          </a:xfrm>
          <a:prstGeom prst="rect">
            <a:avLst/>
          </a:prstGeom>
        </p:spPr>
        <p:txBody>
          <a:bodyPr vert="horz" lIns="91440" tIns="45720" rIns="91440" bIns="45720" rtlCol="0" anchor="ctr">
            <a:noAutofit/>
          </a:bodyPr>
          <a:lstStyle/>
          <a:p>
            <a:pPr marL="285750" indent="-228600" algn="just" defTabSz="914400">
              <a:lnSpc>
                <a:spcPct val="110000"/>
              </a:lnSpc>
              <a:spcAft>
                <a:spcPts val="600"/>
              </a:spcAft>
              <a:buSzPct val="125000"/>
              <a:buFont typeface="Arial" panose="020B0604020202020204" pitchFamily="34" charset="0"/>
              <a:buChar char="•"/>
            </a:pPr>
            <a:r>
              <a:rPr lang="en-US" b="1" dirty="0">
                <a:solidFill>
                  <a:schemeClr val="bg1">
                    <a:lumMod val="95000"/>
                    <a:lumOff val="5000"/>
                  </a:schemeClr>
                </a:solidFill>
                <a:effectLst>
                  <a:outerShdw blurRad="38100" dist="38100" dir="2700000" algn="tl">
                    <a:srgbClr val="000000">
                      <a:alpha val="43137"/>
                    </a:srgbClr>
                  </a:outerShdw>
                </a:effectLst>
              </a:rPr>
              <a:t>We collected a total of 2,672,091 posts selling CaaS or crimeware, made between August 2008 and October 2017.From a large hacking community site (www.hackforums.net) with over 578,000 members and more than 40 million posts.</a:t>
            </a:r>
          </a:p>
          <a:p>
            <a:pPr marL="285750" indent="-228600" algn="just" defTabSz="914400">
              <a:lnSpc>
                <a:spcPct val="110000"/>
              </a:lnSpc>
              <a:spcAft>
                <a:spcPts val="600"/>
              </a:spcAft>
              <a:buSzPct val="125000"/>
              <a:buFont typeface="Arial" panose="020B0604020202020204" pitchFamily="34" charset="0"/>
              <a:buChar char="•"/>
            </a:pPr>
            <a:r>
              <a:rPr lang="en-US" b="1" dirty="0">
                <a:solidFill>
                  <a:schemeClr val="bg1">
                    <a:lumMod val="95000"/>
                    <a:lumOff val="5000"/>
                  </a:schemeClr>
                </a:solidFill>
                <a:effectLst>
                  <a:outerShdw blurRad="38100" dist="38100" dir="2700000" algn="tl">
                    <a:srgbClr val="000000">
                      <a:alpha val="43137"/>
                    </a:srgbClr>
                  </a:outerShdw>
                </a:effectLst>
              </a:rPr>
              <a:t>We also collected 16,172 user profiles of sellers and potential buyers, based on their communication histories, as well as prices and questions and answers about the transactions.</a:t>
            </a:r>
          </a:p>
          <a:p>
            <a:pPr marL="342900" indent="-285750" algn="just" defTabSz="914400">
              <a:lnSpc>
                <a:spcPct val="110000"/>
              </a:lnSpc>
              <a:spcAft>
                <a:spcPts val="600"/>
              </a:spcAft>
              <a:buSzPct val="125000"/>
              <a:buFont typeface="Arial" panose="020B0604020202020204" pitchFamily="34" charset="0"/>
              <a:buChar char="•"/>
            </a:pPr>
            <a:r>
              <a:rPr lang="en-US" b="1" dirty="0">
                <a:solidFill>
                  <a:schemeClr val="bg1">
                    <a:lumMod val="95000"/>
                    <a:lumOff val="5000"/>
                  </a:schemeClr>
                </a:solidFill>
                <a:effectLst>
                  <a:outerShdw blurRad="38100" dist="38100" dir="2700000" algn="tl">
                    <a:srgbClr val="000000">
                      <a:alpha val="43137"/>
                    </a:srgbClr>
                  </a:outerShdw>
                </a:effectLst>
              </a:rPr>
              <a:t>The black market uses traditional forum threads (e.g., bulletin boards) instead of typical e-commerce platforms (e.g., eBay, and Amazon).</a:t>
            </a:r>
          </a:p>
          <a:p>
            <a:pPr marL="285750" indent="-228600" algn="just" defTabSz="914400">
              <a:lnSpc>
                <a:spcPct val="110000"/>
              </a:lnSpc>
              <a:spcAft>
                <a:spcPts val="600"/>
              </a:spcAft>
              <a:buSzPct val="125000"/>
              <a:buFont typeface="Arial" panose="020B0604020202020204" pitchFamily="34" charset="0"/>
              <a:buChar char="•"/>
            </a:pPr>
            <a:r>
              <a:rPr lang="en-US" b="1" dirty="0">
                <a:solidFill>
                  <a:schemeClr val="bg1">
                    <a:lumMod val="95000"/>
                    <a:lumOff val="5000"/>
                  </a:schemeClr>
                </a:solidFill>
                <a:effectLst>
                  <a:outerShdw blurRad="38100" dist="38100" dir="2700000" algn="tl">
                    <a:srgbClr val="000000">
                      <a:alpha val="43137"/>
                    </a:srgbClr>
                  </a:outerShdw>
                </a:effectLst>
              </a:rPr>
              <a:t>Since the product features, prices, and descriptions were explained within longer texts, we used a variety of text mining techniques to extract the important features.</a:t>
            </a:r>
          </a:p>
          <a:p>
            <a:pPr marL="285750" indent="-228600" algn="just" defTabSz="914400">
              <a:lnSpc>
                <a:spcPct val="110000"/>
              </a:lnSpc>
              <a:spcAft>
                <a:spcPts val="600"/>
              </a:spcAft>
              <a:buSzPct val="125000"/>
              <a:buFont typeface="Arial" panose="020B0604020202020204" pitchFamily="34" charset="0"/>
              <a:buChar char="•"/>
            </a:pPr>
            <a:r>
              <a:rPr lang="en-US" b="1" dirty="0">
                <a:solidFill>
                  <a:schemeClr val="bg1">
                    <a:lumMod val="95000"/>
                    <a:lumOff val="5000"/>
                  </a:schemeClr>
                </a:solidFill>
                <a:effectLst>
                  <a:outerShdw blurRad="38100" dist="38100" dir="2700000" algn="tl">
                    <a:srgbClr val="000000">
                      <a:alpha val="43137"/>
                    </a:srgbClr>
                  </a:outerShdw>
                </a:effectLst>
              </a:rPr>
              <a:t>In addition, we obtained a malware database from a cybersecurity firm containing over 53,815 entries covering cybercrimes between May 11, 2010 and January 13, 2014.</a:t>
            </a:r>
          </a:p>
          <a:p>
            <a:pPr marL="285750" indent="-228600" algn="just" defTabSz="914400">
              <a:lnSpc>
                <a:spcPct val="110000"/>
              </a:lnSpc>
              <a:spcAft>
                <a:spcPts val="600"/>
              </a:spcAft>
              <a:buSzPct val="125000"/>
              <a:buFont typeface="Arial" panose="020B0604020202020204" pitchFamily="34" charset="0"/>
              <a:buChar char="•"/>
            </a:pPr>
            <a:endParaRPr lang="en-US" sz="1600" dirty="0">
              <a:solidFill>
                <a:schemeClr val="bg1">
                  <a:lumMod val="95000"/>
                  <a:lumOff val="5000"/>
                </a:schemeClr>
              </a:solidFill>
              <a:effectLst>
                <a:outerShdw blurRad="38100" dist="38100" dir="2700000" algn="tl">
                  <a:srgbClr val="000000">
                    <a:alpha val="43137"/>
                  </a:srgbClr>
                </a:outerShdw>
              </a:effectLst>
            </a:endParaRPr>
          </a:p>
        </p:txBody>
      </p:sp>
      <p:pic>
        <p:nvPicPr>
          <p:cNvPr id="4" name="Picture 3" descr="A screenshot of a cell phone&#10;&#10;Description automatically generated">
            <a:extLst>
              <a:ext uri="{FF2B5EF4-FFF2-40B4-BE49-F238E27FC236}">
                <a16:creationId xmlns:a16="http://schemas.microsoft.com/office/drawing/2014/main" id="{A3C2495E-6854-4E5C-859D-B78A9196BCAF}"/>
              </a:ext>
            </a:extLst>
          </p:cNvPr>
          <p:cNvPicPr>
            <a:picLocks noChangeAspect="1"/>
          </p:cNvPicPr>
          <p:nvPr/>
        </p:nvPicPr>
        <p:blipFill rotWithShape="1">
          <a:blip r:embed="rId2"/>
          <a:srcRect r="3" b="11223"/>
          <a:stretch/>
        </p:blipFill>
        <p:spPr>
          <a:xfrm>
            <a:off x="6659127" y="1211264"/>
            <a:ext cx="5367992" cy="351467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6" name="TextBox 5">
            <a:extLst>
              <a:ext uri="{FF2B5EF4-FFF2-40B4-BE49-F238E27FC236}">
                <a16:creationId xmlns:a16="http://schemas.microsoft.com/office/drawing/2014/main" id="{72EFA049-5B20-41F8-9075-1F6049E70337}"/>
              </a:ext>
            </a:extLst>
          </p:cNvPr>
          <p:cNvSpPr txBox="1"/>
          <p:nvPr/>
        </p:nvSpPr>
        <p:spPr>
          <a:xfrm>
            <a:off x="6529453" y="4725936"/>
            <a:ext cx="5801446" cy="584775"/>
          </a:xfrm>
          <a:prstGeom prst="rect">
            <a:avLst/>
          </a:prstGeom>
          <a:noFill/>
        </p:spPr>
        <p:txBody>
          <a:bodyPr wrap="square" rtlCol="0">
            <a:spAutoFit/>
          </a:bodyPr>
          <a:lstStyle/>
          <a:p>
            <a:r>
              <a:rPr lang="en-US" sz="1600" b="1" dirty="0">
                <a:solidFill>
                  <a:schemeClr val="bg1">
                    <a:lumMod val="95000"/>
                    <a:lumOff val="5000"/>
                  </a:schemeClr>
                </a:solidFill>
                <a:effectLst>
                  <a:outerShdw blurRad="38100" dist="38100" dir="2700000" algn="tl">
                    <a:srgbClr val="000000">
                      <a:alpha val="43137"/>
                    </a:srgbClr>
                  </a:outerShdw>
                </a:effectLst>
              </a:rPr>
              <a:t>FIGURE 1. Proposed data analytical framework. Sections are in parentheses. </a:t>
            </a:r>
          </a:p>
        </p:txBody>
      </p:sp>
    </p:spTree>
    <p:extLst>
      <p:ext uri="{BB962C8B-B14F-4D97-AF65-F5344CB8AC3E}">
        <p14:creationId xmlns:p14="http://schemas.microsoft.com/office/powerpoint/2010/main" val="103841196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sp>
        <p:nvSpPr>
          <p:cNvPr id="65" name="Rectangle 64">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68"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9"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2"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9"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useBgFill="1">
        <p:nvSpPr>
          <p:cNvPr id="123"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55CE28E-7612-4957-82F0-05C9EDFA3450}"/>
              </a:ext>
            </a:extLst>
          </p:cNvPr>
          <p:cNvSpPr txBox="1"/>
          <p:nvPr/>
        </p:nvSpPr>
        <p:spPr>
          <a:xfrm>
            <a:off x="4268628" y="-133350"/>
            <a:ext cx="6099334" cy="2841625"/>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cap="all" dirty="0">
                <a:highlight>
                  <a:srgbClr val="808080"/>
                </a:highlight>
                <a:latin typeface="+mj-lt"/>
                <a:ea typeface="+mj-ea"/>
                <a:cs typeface="+mj-cs"/>
              </a:rPr>
              <a:t>Advantages</a:t>
            </a:r>
          </a:p>
        </p:txBody>
      </p:sp>
      <p:sp>
        <p:nvSpPr>
          <p:cNvPr id="3" name="TextBox 2">
            <a:extLst>
              <a:ext uri="{FF2B5EF4-FFF2-40B4-BE49-F238E27FC236}">
                <a16:creationId xmlns:a16="http://schemas.microsoft.com/office/drawing/2014/main" id="{771D5B08-47C9-4643-B5A3-A110802B3877}"/>
              </a:ext>
            </a:extLst>
          </p:cNvPr>
          <p:cNvSpPr txBox="1"/>
          <p:nvPr/>
        </p:nvSpPr>
        <p:spPr>
          <a:xfrm>
            <a:off x="4063841" y="1655762"/>
            <a:ext cx="7794784" cy="5940088"/>
          </a:xfrm>
          <a:prstGeom prst="rect">
            <a:avLst/>
          </a:prstGeom>
          <a:noFill/>
        </p:spPr>
        <p:txBody>
          <a:bodyPr wrap="square" rtlCol="0">
            <a:spAutoFit/>
          </a:bodyPr>
          <a:lstStyle/>
          <a:p>
            <a:pPr marL="285750" indent="-285750" algn="just">
              <a:buFont typeface="Wingdings" panose="05000000000000000000" pitchFamily="2" charset="2"/>
              <a:buChar char="Ø"/>
            </a:pPr>
            <a:r>
              <a:rPr lang="en-US" sz="2000" b="1" dirty="0">
                <a:effectLst>
                  <a:outerShdw blurRad="38100" dist="38100" dir="2700000" algn="tl">
                    <a:srgbClr val="000000">
                      <a:alpha val="43137"/>
                    </a:srgbClr>
                  </a:outerShdw>
                </a:effectLst>
              </a:rPr>
              <a:t>Compelling and relevant content will grab the attention of potential customers and increase brand visibility.</a:t>
            </a:r>
          </a:p>
          <a:p>
            <a:pPr marL="285750" indent="-285750" algn="just">
              <a:buFont typeface="Wingdings" panose="05000000000000000000" pitchFamily="2" charset="2"/>
              <a:buChar char="Ø"/>
            </a:pPr>
            <a:r>
              <a:rPr lang="en-US" sz="2000" b="1" dirty="0">
                <a:effectLst>
                  <a:outerShdw blurRad="38100" dist="38100" dir="2700000" algn="tl">
                    <a:srgbClr val="000000">
                      <a:alpha val="43137"/>
                    </a:srgbClr>
                  </a:outerShdw>
                </a:effectLst>
              </a:rPr>
              <a:t>You can respond instantly to industry developments and be seen as ‘thought leader’ or expert in your field. </a:t>
            </a:r>
          </a:p>
          <a:p>
            <a:pPr marL="285750" indent="-285750" algn="just">
              <a:buFont typeface="Wingdings" panose="05000000000000000000" pitchFamily="2" charset="2"/>
              <a:buChar char="Ø"/>
            </a:pPr>
            <a:r>
              <a:rPr lang="en-US" sz="2000" b="1" dirty="0">
                <a:effectLst>
                  <a:outerShdw blurRad="38100" dist="38100" dir="2700000" algn="tl">
                    <a:srgbClr val="000000">
                      <a:alpha val="43137"/>
                    </a:srgbClr>
                  </a:outerShdw>
                </a:effectLst>
              </a:rPr>
              <a:t>Positive feedback is public and can be persuasive to other potential customers.</a:t>
            </a:r>
          </a:p>
          <a:p>
            <a:pPr marL="285750" indent="-285750" algn="just">
              <a:buFont typeface="Wingdings" panose="05000000000000000000" pitchFamily="2" charset="2"/>
              <a:buChar char="Ø"/>
            </a:pPr>
            <a:r>
              <a:rPr lang="en-US" sz="2000" b="1" dirty="0">
                <a:effectLst>
                  <a:outerShdw blurRad="38100" dist="38100" dir="2700000" algn="tl">
                    <a:srgbClr val="000000">
                      <a:alpha val="43137"/>
                    </a:srgbClr>
                  </a:outerShdw>
                </a:effectLst>
              </a:rPr>
              <a:t>Negative feedback highlights areas where you can improve.</a:t>
            </a:r>
          </a:p>
          <a:p>
            <a:pPr marL="285750" indent="-285750" algn="just">
              <a:buFont typeface="Wingdings" panose="05000000000000000000" pitchFamily="2" charset="2"/>
              <a:buChar char="Ø"/>
            </a:pPr>
            <a:r>
              <a:rPr lang="en-US" sz="2000" b="1" dirty="0">
                <a:effectLst>
                  <a:outerShdw blurRad="38100" dist="38100" dir="2700000" algn="tl">
                    <a:srgbClr val="000000">
                      <a:alpha val="43137"/>
                    </a:srgbClr>
                  </a:outerShdw>
                </a:effectLst>
              </a:rPr>
              <a:t>The goal of the proposed framework is to “investigate the cybercrime underground economy.” </a:t>
            </a:r>
          </a:p>
          <a:p>
            <a:pPr marL="285750" indent="-285750" algn="just">
              <a:buFont typeface="Wingdings" panose="05000000000000000000" pitchFamily="2" charset="2"/>
              <a:buChar char="Ø"/>
            </a:pPr>
            <a:r>
              <a:rPr lang="en-US" sz="2000" b="1" dirty="0">
                <a:effectLst>
                  <a:outerShdw blurRad="38100" dist="38100" dir="2700000" algn="tl">
                    <a:srgbClr val="000000">
                      <a:alpha val="43137"/>
                    </a:srgbClr>
                  </a:outerShdw>
                </a:effectLst>
              </a:rPr>
              <a:t>Data mining is a technique used to mine out patterns of useful data from large data sets.</a:t>
            </a:r>
          </a:p>
          <a:p>
            <a:pPr marL="285750" indent="-285750" algn="just">
              <a:buFont typeface="Wingdings" panose="05000000000000000000" pitchFamily="2" charset="2"/>
              <a:buChar char="Ø"/>
            </a:pPr>
            <a:r>
              <a:rPr lang="en-US" sz="2000" b="1" dirty="0">
                <a:effectLst>
                  <a:outerShdw blurRad="38100" dist="38100" dir="2700000" algn="tl">
                    <a:srgbClr val="000000">
                      <a:alpha val="43137"/>
                    </a:srgbClr>
                  </a:outerShdw>
                </a:effectLst>
              </a:rPr>
              <a:t>This system will check the sender messages and whether the message is promoting terrorism.</a:t>
            </a:r>
          </a:p>
          <a:p>
            <a:pPr marL="285750" indent="-285750" algn="just">
              <a:buFont typeface="Wingdings" panose="05000000000000000000" pitchFamily="2" charset="2"/>
              <a:buChar char="Ø"/>
            </a:pPr>
            <a:r>
              <a:rPr lang="en-US" sz="2000" b="1" dirty="0">
                <a:effectLst>
                  <a:outerShdw blurRad="38100" dist="38100" dir="2700000" algn="tl">
                    <a:srgbClr val="000000">
                      <a:alpha val="43137"/>
                    </a:srgbClr>
                  </a:outerShdw>
                </a:effectLst>
              </a:rPr>
              <a:t>Data mining as well as web mining are used together at times for efficient system development.</a:t>
            </a:r>
          </a:p>
          <a:p>
            <a:pPr marL="285750" indent="-285750" algn="just">
              <a:buFont typeface="Wingdings" panose="05000000000000000000" pitchFamily="2" charset="2"/>
              <a:buChar char="Ø"/>
            </a:pPr>
            <a:r>
              <a:rPr lang="en-US" sz="2000" b="1" dirty="0">
                <a:effectLst>
                  <a:outerShdw blurRad="38100" dist="38100" dir="2700000" algn="tl">
                    <a:srgbClr val="000000">
                      <a:alpha val="43137"/>
                    </a:srgbClr>
                  </a:outerShdw>
                </a:effectLst>
              </a:rPr>
              <a:t>It will give more awareness to the users.</a:t>
            </a:r>
          </a:p>
          <a:p>
            <a:r>
              <a:rPr lang="en-US" sz="2000" b="1" dirty="0">
                <a:effectLst>
                  <a:outerShdw blurRad="38100" dist="38100" dir="2700000" algn="tl">
                    <a:srgbClr val="000000">
                      <a:alpha val="43137"/>
                    </a:srgbClr>
                  </a:outerShdw>
                </a:effectLst>
              </a:rPr>
              <a:t> </a:t>
            </a:r>
          </a:p>
          <a:p>
            <a:endParaRPr lang="en-US" sz="2000" b="1" dirty="0">
              <a:effectLst>
                <a:outerShdw blurRad="38100" dist="38100" dir="2700000" algn="tl">
                  <a:srgbClr val="000000">
                    <a:alpha val="43137"/>
                  </a:srgbClr>
                </a:outerShdw>
              </a:effectLst>
            </a:endParaRPr>
          </a:p>
          <a:p>
            <a:endParaRPr lang="en-US" sz="2000" b="1" dirty="0">
              <a:effectLst>
                <a:outerShdw blurRad="38100" dist="38100" dir="2700000" algn="tl">
                  <a:srgbClr val="000000">
                    <a:alpha val="43137"/>
                  </a:srgbClr>
                </a:outerShdw>
              </a:effectLst>
            </a:endParaRPr>
          </a:p>
        </p:txBody>
      </p:sp>
      <p:pic>
        <p:nvPicPr>
          <p:cNvPr id="1026" name="Picture 2" descr="cleardot">
            <a:extLst>
              <a:ext uri="{FF2B5EF4-FFF2-40B4-BE49-F238E27FC236}">
                <a16:creationId xmlns:a16="http://schemas.microsoft.com/office/drawing/2014/main" id="{C382AB43-A6CF-4B09-8886-ED84EAA12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eardot">
            <a:extLst>
              <a:ext uri="{FF2B5EF4-FFF2-40B4-BE49-F238E27FC236}">
                <a16:creationId xmlns:a16="http://schemas.microsoft.com/office/drawing/2014/main" id="{EC2FFC2C-17B7-4C53-9EDD-4E86EF546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leardot">
            <a:extLst>
              <a:ext uri="{FF2B5EF4-FFF2-40B4-BE49-F238E27FC236}">
                <a16:creationId xmlns:a16="http://schemas.microsoft.com/office/drawing/2014/main" id="{B3EEA3D4-6E0F-462C-BBF9-EE1B1E9A3B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6272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342DEC-2008-4A26-A226-4DD1AA685362}"/>
              </a:ext>
            </a:extLst>
          </p:cNvPr>
          <p:cNvSpPr txBox="1">
            <a:spLocks/>
          </p:cNvSpPr>
          <p:nvPr/>
        </p:nvSpPr>
        <p:spPr>
          <a:xfrm>
            <a:off x="861874" y="361066"/>
            <a:ext cx="9905998" cy="1478570"/>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r"/>
            <a:r>
              <a:rPr lang="en-US">
                <a:highlight>
                  <a:srgbClr val="808080"/>
                </a:highlight>
              </a:rPr>
              <a:t>Software and hardware requirements</a:t>
            </a:r>
            <a:endParaRPr lang="en-US" dirty="0">
              <a:highlight>
                <a:srgbClr val="808080"/>
              </a:highlight>
            </a:endParaRPr>
          </a:p>
        </p:txBody>
      </p:sp>
      <p:graphicFrame>
        <p:nvGraphicFramePr>
          <p:cNvPr id="5" name="Content Placeholder 2">
            <a:extLst>
              <a:ext uri="{FF2B5EF4-FFF2-40B4-BE49-F238E27FC236}">
                <a16:creationId xmlns:a16="http://schemas.microsoft.com/office/drawing/2014/main" id="{E2AEC3E8-0298-43A2-8CAB-9FAB139BDA33}"/>
              </a:ext>
            </a:extLst>
          </p:cNvPr>
          <p:cNvGraphicFramePr>
            <a:graphicFrameLocks/>
          </p:cNvGraphicFramePr>
          <p:nvPr>
            <p:extLst>
              <p:ext uri="{D42A27DB-BD31-4B8C-83A1-F6EECF244321}">
                <p14:modId xmlns:p14="http://schemas.microsoft.com/office/powerpoint/2010/main" val="1533045986"/>
              </p:ext>
            </p:extLst>
          </p:nvPr>
        </p:nvGraphicFramePr>
        <p:xfrm>
          <a:off x="1141411" y="1658144"/>
          <a:ext cx="9906000" cy="41495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4AF3DDB-82C5-4FAB-B6A7-2AC30F016902}"/>
              </a:ext>
            </a:extLst>
          </p:cNvPr>
          <p:cNvSpPr txBox="1"/>
          <p:nvPr/>
        </p:nvSpPr>
        <p:spPr>
          <a:xfrm>
            <a:off x="1597980" y="4036369"/>
            <a:ext cx="4216893" cy="1754326"/>
          </a:xfrm>
          <a:prstGeom prst="rect">
            <a:avLst/>
          </a:prstGeom>
          <a:noFill/>
        </p:spPr>
        <p:txBody>
          <a:bodyPr wrap="square" rtlCol="0">
            <a:spAutoFit/>
          </a:bodyPr>
          <a:lstStyle/>
          <a:p>
            <a:pPr lvl="0" algn="just"/>
            <a:r>
              <a:rPr lang="en-US" b="1" dirty="0"/>
              <a:t>Operating system 	:</a:t>
            </a:r>
            <a:r>
              <a:rPr lang="en-US" dirty="0"/>
              <a:t>Windows 10 ,Linux</a:t>
            </a:r>
          </a:p>
          <a:p>
            <a:pPr lvl="0" algn="just"/>
            <a:r>
              <a:rPr lang="en-US" b="1" dirty="0"/>
              <a:t>Coding Language	:   </a:t>
            </a:r>
            <a:r>
              <a:rPr lang="en-US" dirty="0"/>
              <a:t>Python.</a:t>
            </a:r>
          </a:p>
          <a:p>
            <a:pPr lvl="0" algn="just"/>
            <a:r>
              <a:rPr lang="en-US" b="1" dirty="0"/>
              <a:t>Front-End			:   </a:t>
            </a:r>
            <a:r>
              <a:rPr lang="en-US" dirty="0"/>
              <a:t>Python.</a:t>
            </a:r>
          </a:p>
          <a:p>
            <a:pPr lvl="0" algn="just"/>
            <a:r>
              <a:rPr lang="en-US" b="1" dirty="0"/>
              <a:t>Designing		:   </a:t>
            </a:r>
            <a:r>
              <a:rPr lang="en-US" dirty="0"/>
              <a:t>Html , </a:t>
            </a:r>
            <a:r>
              <a:rPr lang="en-US" dirty="0" err="1"/>
              <a:t>css</a:t>
            </a:r>
            <a:r>
              <a:rPr lang="en-US" dirty="0"/>
              <a:t> , </a:t>
            </a:r>
            <a:r>
              <a:rPr lang="en-US" dirty="0" err="1"/>
              <a:t>javascript</a:t>
            </a:r>
            <a:r>
              <a:rPr lang="en-US" dirty="0"/>
              <a:t> </a:t>
            </a:r>
          </a:p>
          <a:p>
            <a:pPr lvl="0" algn="just"/>
            <a:r>
              <a:rPr lang="en-US" b="1" dirty="0"/>
              <a:t>Data Base		:   </a:t>
            </a:r>
            <a:r>
              <a:rPr lang="en-US" dirty="0"/>
              <a:t>MySQL.</a:t>
            </a:r>
          </a:p>
          <a:p>
            <a:endParaRPr lang="en-US" dirty="0"/>
          </a:p>
        </p:txBody>
      </p:sp>
      <p:sp>
        <p:nvSpPr>
          <p:cNvPr id="9" name="TextBox 8">
            <a:extLst>
              <a:ext uri="{FF2B5EF4-FFF2-40B4-BE49-F238E27FC236}">
                <a16:creationId xmlns:a16="http://schemas.microsoft.com/office/drawing/2014/main" id="{35E0274A-836C-4F8B-AFF0-8B5BB5BE54F1}"/>
              </a:ext>
            </a:extLst>
          </p:cNvPr>
          <p:cNvSpPr txBox="1"/>
          <p:nvPr/>
        </p:nvSpPr>
        <p:spPr>
          <a:xfrm>
            <a:off x="6830518" y="4036369"/>
            <a:ext cx="4216893" cy="1785104"/>
          </a:xfrm>
          <a:prstGeom prst="rect">
            <a:avLst/>
          </a:prstGeom>
          <a:noFill/>
        </p:spPr>
        <p:txBody>
          <a:bodyPr wrap="square" rtlCol="0">
            <a:spAutoFit/>
          </a:bodyPr>
          <a:lstStyle/>
          <a:p>
            <a:pPr lvl="0" algn="just"/>
            <a:r>
              <a:rPr lang="en-US" b="1" dirty="0"/>
              <a:t>System		:   Intel i3</a:t>
            </a:r>
            <a:r>
              <a:rPr lang="en-US" dirty="0"/>
              <a:t> 2.4 GHz.</a:t>
            </a:r>
          </a:p>
          <a:p>
            <a:pPr lvl="0" algn="just"/>
            <a:r>
              <a:rPr lang="en-US" b="1" dirty="0"/>
              <a:t>Hard Disk        :   Min 100</a:t>
            </a:r>
            <a:r>
              <a:rPr lang="en-US" dirty="0"/>
              <a:t> GB.</a:t>
            </a:r>
          </a:p>
          <a:p>
            <a:pPr lvl="0" algn="just"/>
            <a:r>
              <a:rPr lang="en-US" b="1" dirty="0"/>
              <a:t>Monitor	        </a:t>
            </a:r>
            <a:r>
              <a:rPr lang="en-US" sz="2000" b="1" dirty="0"/>
              <a:t>:</a:t>
            </a:r>
            <a:r>
              <a:rPr lang="en-US" b="1" dirty="0"/>
              <a:t> </a:t>
            </a:r>
            <a:r>
              <a:rPr lang="en-US" dirty="0"/>
              <a:t>  14’ </a:t>
            </a:r>
            <a:r>
              <a:rPr lang="en-US" dirty="0" err="1"/>
              <a:t>Colour</a:t>
            </a:r>
            <a:r>
              <a:rPr lang="en-US" dirty="0"/>
              <a:t> Monitor.</a:t>
            </a:r>
          </a:p>
          <a:p>
            <a:pPr lvl="0" algn="just"/>
            <a:r>
              <a:rPr lang="en-US" b="1" dirty="0"/>
              <a:t>Mouse	       	:   </a:t>
            </a:r>
            <a:r>
              <a:rPr lang="en-US" dirty="0"/>
              <a:t>Optical Mouse.</a:t>
            </a:r>
          </a:p>
          <a:p>
            <a:pPr lvl="0" algn="just"/>
            <a:r>
              <a:rPr lang="en-US" b="1" dirty="0"/>
              <a:t>Ram	               :  Min 2 GB</a:t>
            </a:r>
            <a:endParaRPr lang="en-US" dirty="0"/>
          </a:p>
          <a:p>
            <a:endParaRPr lang="en-US" dirty="0"/>
          </a:p>
        </p:txBody>
      </p:sp>
    </p:spTree>
    <p:extLst>
      <p:ext uri="{BB962C8B-B14F-4D97-AF65-F5344CB8AC3E}">
        <p14:creationId xmlns:p14="http://schemas.microsoft.com/office/powerpoint/2010/main" val="12747078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1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0F478-0DEA-4DA6-8061-5F50FB8ABD8D}"/>
              </a:ext>
            </a:extLst>
          </p:cNvPr>
          <p:cNvSpPr>
            <a:spLocks noGrp="1"/>
          </p:cNvSpPr>
          <p:nvPr>
            <p:ph type="title"/>
          </p:nvPr>
        </p:nvSpPr>
        <p:spPr>
          <a:xfrm>
            <a:off x="1309036" y="103613"/>
            <a:ext cx="9905998" cy="1478570"/>
          </a:xfrm>
        </p:spPr>
        <p:txBody>
          <a:bodyPr/>
          <a:lstStyle/>
          <a:p>
            <a:r>
              <a:rPr lang="en-US" dirty="0">
                <a:highlight>
                  <a:srgbClr val="808080"/>
                </a:highlight>
              </a:rPr>
              <a:t>ARCHITECTURE</a:t>
            </a:r>
          </a:p>
        </p:txBody>
      </p:sp>
      <p:sp>
        <p:nvSpPr>
          <p:cNvPr id="3" name="TextBox 2">
            <a:extLst>
              <a:ext uri="{FF2B5EF4-FFF2-40B4-BE49-F238E27FC236}">
                <a16:creationId xmlns:a16="http://schemas.microsoft.com/office/drawing/2014/main" id="{910DE488-B5B4-4C39-980C-D4FA031B4271}"/>
              </a:ext>
            </a:extLst>
          </p:cNvPr>
          <p:cNvSpPr txBox="1"/>
          <p:nvPr/>
        </p:nvSpPr>
        <p:spPr>
          <a:xfrm>
            <a:off x="6262035" y="6013458"/>
            <a:ext cx="4323425" cy="369332"/>
          </a:xfrm>
          <a:prstGeom prst="rect">
            <a:avLst/>
          </a:prstGeom>
          <a:noFill/>
        </p:spPr>
        <p:txBody>
          <a:bodyPr wrap="square" rtlCol="0">
            <a:spAutoFit/>
          </a:bodyPr>
          <a:lstStyle/>
          <a:p>
            <a:r>
              <a:rPr lang="en-US" b="1" dirty="0">
                <a:solidFill>
                  <a:schemeClr val="bg1">
                    <a:lumMod val="95000"/>
                    <a:lumOff val="5000"/>
                  </a:schemeClr>
                </a:solidFill>
              </a:rPr>
              <a:t>Figure : Architecture of Proposed Model</a:t>
            </a:r>
          </a:p>
        </p:txBody>
      </p:sp>
      <p:pic>
        <p:nvPicPr>
          <p:cNvPr id="5" name="Picture 4" descr="A close up of a map&#10;&#10;Description automatically generated"/>
          <p:cNvPicPr/>
          <p:nvPr/>
        </p:nvPicPr>
        <p:blipFill>
          <a:blip r:embed="rId3" cstate="print">
            <a:extLst>
              <a:ext uri="{28A0092B-C50C-407E-A947-70E740481C1C}">
                <a14:useLocalDpi xmlns:a14="http://schemas.microsoft.com/office/drawing/2010/main" val="0"/>
              </a:ext>
            </a:extLst>
          </a:blip>
          <a:stretch>
            <a:fillRect/>
          </a:stretch>
        </p:blipFill>
        <p:spPr>
          <a:xfrm>
            <a:off x="5681701" y="659876"/>
            <a:ext cx="5894414" cy="5273688"/>
          </a:xfrm>
          <a:prstGeom prst="rect">
            <a:avLst/>
          </a:prstGeom>
        </p:spPr>
      </p:pic>
      <p:pic>
        <p:nvPicPr>
          <p:cNvPr id="8" name="Picture 7">
            <a:extLst>
              <a:ext uri="{FF2B5EF4-FFF2-40B4-BE49-F238E27FC236}">
                <a16:creationId xmlns:a16="http://schemas.microsoft.com/office/drawing/2014/main" id="{47BFD014-ADAC-491C-927E-0838F8DF8BAF}"/>
              </a:ext>
            </a:extLst>
          </p:cNvPr>
          <p:cNvPicPr>
            <a:picLocks noChangeAspect="1"/>
          </p:cNvPicPr>
          <p:nvPr/>
        </p:nvPicPr>
        <p:blipFill rotWithShape="1">
          <a:blip r:embed="rId4"/>
          <a:srcRect t="11180" r="3659" b="11993"/>
          <a:stretch/>
        </p:blipFill>
        <p:spPr>
          <a:xfrm>
            <a:off x="57292" y="1225483"/>
            <a:ext cx="5511491" cy="2300141"/>
          </a:xfrm>
          <a:prstGeom prst="rect">
            <a:avLst/>
          </a:prstGeom>
        </p:spPr>
      </p:pic>
      <p:sp>
        <p:nvSpPr>
          <p:cNvPr id="10" name="TextBox 9">
            <a:extLst>
              <a:ext uri="{FF2B5EF4-FFF2-40B4-BE49-F238E27FC236}">
                <a16:creationId xmlns:a16="http://schemas.microsoft.com/office/drawing/2014/main" id="{CA60CF0C-1C68-4582-ACC2-0CCB97A2A355}"/>
              </a:ext>
            </a:extLst>
          </p:cNvPr>
          <p:cNvSpPr txBox="1"/>
          <p:nvPr/>
        </p:nvSpPr>
        <p:spPr>
          <a:xfrm>
            <a:off x="1116571" y="3525624"/>
            <a:ext cx="4323425" cy="369332"/>
          </a:xfrm>
          <a:prstGeom prst="rect">
            <a:avLst/>
          </a:prstGeom>
          <a:noFill/>
        </p:spPr>
        <p:txBody>
          <a:bodyPr wrap="square" rtlCol="0">
            <a:spAutoFit/>
          </a:bodyPr>
          <a:lstStyle/>
          <a:p>
            <a:r>
              <a:rPr lang="en-US" b="1" dirty="0">
                <a:solidFill>
                  <a:schemeClr val="bg1">
                    <a:lumMod val="95000"/>
                    <a:lumOff val="5000"/>
                  </a:schemeClr>
                </a:solidFill>
              </a:rPr>
              <a:t>Figure : Architecture of Django Framework</a:t>
            </a:r>
          </a:p>
        </p:txBody>
      </p:sp>
    </p:spTree>
    <p:extLst>
      <p:ext uri="{BB962C8B-B14F-4D97-AF65-F5344CB8AC3E}">
        <p14:creationId xmlns:p14="http://schemas.microsoft.com/office/powerpoint/2010/main" val="416784979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01F67CC9-D773-4B4B-8A55-D5DAEC341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7" name="TextBox 3">
            <a:extLst>
              <a:ext uri="{FF2B5EF4-FFF2-40B4-BE49-F238E27FC236}">
                <a16:creationId xmlns:a16="http://schemas.microsoft.com/office/drawing/2014/main" id="{BE8AA9BD-5B28-4BB1-803B-54BB6E1B0DE1}"/>
              </a:ext>
            </a:extLst>
          </p:cNvPr>
          <p:cNvSpPr txBox="1"/>
          <p:nvPr/>
        </p:nvSpPr>
        <p:spPr>
          <a:xfrm>
            <a:off x="748814" y="-492035"/>
            <a:ext cx="9905998" cy="1478570"/>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4000" b="1" u="sng" cap="all" dirty="0">
                <a:highlight>
                  <a:srgbClr val="808080"/>
                </a:highlight>
                <a:latin typeface="+mj-lt"/>
                <a:ea typeface="+mj-ea"/>
                <a:cs typeface="+mj-cs"/>
              </a:rPr>
              <a:t>Contents</a:t>
            </a:r>
          </a:p>
        </p:txBody>
      </p:sp>
      <p:sp>
        <p:nvSpPr>
          <p:cNvPr id="2" name="Rectangle 1">
            <a:extLst>
              <a:ext uri="{FF2B5EF4-FFF2-40B4-BE49-F238E27FC236}">
                <a16:creationId xmlns:a16="http://schemas.microsoft.com/office/drawing/2014/main" id="{A990CCA0-2A94-4FC1-A39C-FAE8C6468ACB}"/>
              </a:ext>
            </a:extLst>
          </p:cNvPr>
          <p:cNvSpPr/>
          <p:nvPr/>
        </p:nvSpPr>
        <p:spPr>
          <a:xfrm>
            <a:off x="1012207" y="346104"/>
            <a:ext cx="9642605" cy="5868999"/>
          </a:xfrm>
          <a:prstGeom prst="rect">
            <a:avLst/>
          </a:prstGeom>
          <a:effectLst>
            <a:glow rad="63500">
              <a:schemeClr val="accent2">
                <a:satMod val="175000"/>
                <a:alpha val="40000"/>
              </a:schemeClr>
            </a:glow>
          </a:effectLst>
        </p:spPr>
        <p:txBody>
          <a:bodyPr/>
          <a:lstStyle/>
          <a:p>
            <a:pPr lvl="0" algn="ctr">
              <a:lnSpc>
                <a:spcPct val="150000"/>
              </a:lnSpc>
            </a:pPr>
            <a:r>
              <a:rPr lang="en-US" sz="2200" b="1" dirty="0">
                <a:solidFill>
                  <a:schemeClr val="bg1">
                    <a:lumMod val="95000"/>
                    <a:lumOff val="5000"/>
                  </a:schemeClr>
                </a:solidFill>
                <a:latin typeface="Times New Roman" panose="02020603050405020304" pitchFamily="18" charset="0"/>
                <a:cs typeface="Times New Roman" panose="02020603050405020304" pitchFamily="18" charset="0"/>
              </a:rPr>
              <a:t>Abstract</a:t>
            </a:r>
            <a:endParaRPr lang="en-US" sz="2200" b="1" dirty="0">
              <a:ln w="0">
                <a:solidFill>
                  <a:schemeClr val="tx1"/>
                </a:solidFill>
              </a:ln>
              <a:solidFill>
                <a:schemeClr val="bg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lvl="0" algn="ctr">
              <a:lnSpc>
                <a:spcPct val="150000"/>
              </a:lnSpc>
            </a:pPr>
            <a:r>
              <a:rPr lang="en-US" sz="2200" b="1" dirty="0">
                <a:ln w="0"/>
                <a:solidFill>
                  <a:schemeClr val="bg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 about project and domain</a:t>
            </a:r>
          </a:p>
          <a:p>
            <a:pPr lvl="0" algn="ctr">
              <a:lnSpc>
                <a:spcPct val="150000"/>
              </a:lnSpc>
            </a:pPr>
            <a:r>
              <a:rPr lang="en-US" sz="2200" b="1" dirty="0">
                <a:ln w="0"/>
                <a:solidFill>
                  <a:schemeClr val="bg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survey</a:t>
            </a:r>
          </a:p>
          <a:p>
            <a:pPr lvl="0" algn="ctr">
              <a:lnSpc>
                <a:spcPct val="150000"/>
              </a:lnSpc>
            </a:pPr>
            <a:r>
              <a:rPr lang="en-US" sz="2200" b="1" dirty="0">
                <a:ln w="0"/>
                <a:solidFill>
                  <a:schemeClr val="bg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Existing System &amp; its Disadvantage</a:t>
            </a:r>
          </a:p>
          <a:p>
            <a:pPr lvl="0" algn="ctr">
              <a:lnSpc>
                <a:spcPct val="150000"/>
              </a:lnSpc>
            </a:pPr>
            <a:r>
              <a:rPr lang="en-US" sz="2200" b="1" dirty="0">
                <a:ln w="0"/>
                <a:solidFill>
                  <a:schemeClr val="bg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Problem Statement</a:t>
            </a:r>
          </a:p>
          <a:p>
            <a:pPr algn="ctr">
              <a:lnSpc>
                <a:spcPct val="150000"/>
              </a:lnSpc>
            </a:pPr>
            <a:r>
              <a:rPr lang="en-US" sz="2200" b="1" dirty="0">
                <a:ln w="0"/>
                <a:solidFill>
                  <a:schemeClr val="bg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Project Scope &amp; Objectives</a:t>
            </a:r>
          </a:p>
          <a:p>
            <a:pPr lvl="0" algn="ctr">
              <a:lnSpc>
                <a:spcPct val="150000"/>
              </a:lnSpc>
            </a:pPr>
            <a:r>
              <a:rPr lang="en-US" sz="2200" b="1" dirty="0">
                <a:ln w="0"/>
                <a:solidFill>
                  <a:schemeClr val="bg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Proposed System &amp; Advantages</a:t>
            </a:r>
          </a:p>
          <a:p>
            <a:pPr lvl="0" algn="ctr">
              <a:lnSpc>
                <a:spcPct val="150000"/>
              </a:lnSpc>
            </a:pPr>
            <a:r>
              <a:rPr lang="en-US" sz="2200" b="1" dirty="0">
                <a:ln w="0"/>
                <a:solidFill>
                  <a:schemeClr val="bg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System Architecture</a:t>
            </a:r>
          </a:p>
          <a:p>
            <a:pPr lvl="0" algn="ctr">
              <a:lnSpc>
                <a:spcPct val="150000"/>
              </a:lnSpc>
            </a:pPr>
            <a:r>
              <a:rPr lang="en-US" sz="2200" b="1" dirty="0">
                <a:ln w="0"/>
                <a:solidFill>
                  <a:schemeClr val="bg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System Design &amp; Implementation</a:t>
            </a:r>
          </a:p>
          <a:p>
            <a:pPr lvl="0" algn="ctr">
              <a:lnSpc>
                <a:spcPct val="150000"/>
              </a:lnSpc>
            </a:pPr>
            <a:r>
              <a:rPr lang="en-US" sz="2200" b="1" dirty="0">
                <a:ln w="0"/>
                <a:solidFill>
                  <a:schemeClr val="bg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Methodology/Module</a:t>
            </a:r>
          </a:p>
          <a:p>
            <a:pPr lvl="0" algn="ctr">
              <a:lnSpc>
                <a:spcPct val="150000"/>
              </a:lnSpc>
            </a:pPr>
            <a:r>
              <a:rPr lang="en-US" sz="2200" b="1" dirty="0">
                <a:ln w="0"/>
                <a:solidFill>
                  <a:schemeClr val="bg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Result and Snapshots</a:t>
            </a:r>
          </a:p>
          <a:p>
            <a:pPr lvl="0" algn="ctr">
              <a:lnSpc>
                <a:spcPct val="150000"/>
              </a:lnSpc>
            </a:pPr>
            <a:r>
              <a:rPr lang="en-US" sz="2200" b="1" dirty="0">
                <a:ln w="0"/>
                <a:solidFill>
                  <a:schemeClr val="bg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Conclusion &amp; Future Work</a:t>
            </a:r>
          </a:p>
          <a:p>
            <a:pPr lvl="0" algn="ctr">
              <a:lnSpc>
                <a:spcPct val="150000"/>
              </a:lnSpc>
            </a:pPr>
            <a:r>
              <a:rPr lang="en-US" sz="2200" b="1" dirty="0">
                <a:ln w="0"/>
                <a:solidFill>
                  <a:schemeClr val="bg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66597080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EDBAD-87E9-4AD2-90DF-0BB021992F94}"/>
              </a:ext>
            </a:extLst>
          </p:cNvPr>
          <p:cNvSpPr>
            <a:spLocks noGrp="1"/>
          </p:cNvSpPr>
          <p:nvPr>
            <p:ph type="title"/>
          </p:nvPr>
        </p:nvSpPr>
        <p:spPr>
          <a:xfrm>
            <a:off x="1143001" y="-96138"/>
            <a:ext cx="9905998" cy="1478570"/>
          </a:xfrm>
        </p:spPr>
        <p:txBody>
          <a:bodyPr>
            <a:normAutofit/>
          </a:bodyPr>
          <a:lstStyle/>
          <a:p>
            <a:r>
              <a:rPr lang="en-US" b="1" dirty="0">
                <a:highlight>
                  <a:srgbClr val="808080"/>
                </a:highlight>
              </a:rPr>
              <a:t>Explanation</a:t>
            </a:r>
          </a:p>
        </p:txBody>
      </p:sp>
      <p:sp>
        <p:nvSpPr>
          <p:cNvPr id="3" name="Content Placeholder 2">
            <a:extLst>
              <a:ext uri="{FF2B5EF4-FFF2-40B4-BE49-F238E27FC236}">
                <a16:creationId xmlns:a16="http://schemas.microsoft.com/office/drawing/2014/main" id="{5C6BD7CF-2550-4A53-8AA1-0E2251A39239}"/>
              </a:ext>
            </a:extLst>
          </p:cNvPr>
          <p:cNvSpPr>
            <a:spLocks noGrp="1"/>
          </p:cNvSpPr>
          <p:nvPr>
            <p:ph idx="1"/>
          </p:nvPr>
        </p:nvSpPr>
        <p:spPr>
          <a:xfrm>
            <a:off x="6096000" y="1608585"/>
            <a:ext cx="6546107" cy="3640830"/>
          </a:xfrm>
        </p:spPr>
        <p:txBody>
          <a:bodyPr>
            <a:noAutofit/>
          </a:bodyPr>
          <a:lstStyle/>
          <a:p>
            <a:pPr>
              <a:buFont typeface="Wingdings" panose="05000000000000000000" pitchFamily="2" charset="2"/>
              <a:buChar char="Ø"/>
            </a:pPr>
            <a:r>
              <a:rPr lang="en-US" sz="1800" b="1" dirty="0">
                <a:solidFill>
                  <a:schemeClr val="bg1">
                    <a:lumMod val="95000"/>
                    <a:lumOff val="5000"/>
                  </a:schemeClr>
                </a:solidFill>
                <a:effectLst>
                  <a:outerShdw blurRad="38100" dist="38100" dir="2700000" algn="tl">
                    <a:srgbClr val="000000">
                      <a:alpha val="43137"/>
                    </a:srgbClr>
                  </a:outerShdw>
                </a:effectLst>
              </a:rPr>
              <a:t>Step 1:User Upload</a:t>
            </a:r>
          </a:p>
          <a:p>
            <a:pPr marL="0" indent="0">
              <a:buNone/>
            </a:pPr>
            <a:r>
              <a:rPr lang="en-US" sz="1800" b="1" dirty="0">
                <a:solidFill>
                  <a:schemeClr val="bg1">
                    <a:lumMod val="95000"/>
                    <a:lumOff val="5000"/>
                  </a:schemeClr>
                </a:solidFill>
                <a:effectLst>
                  <a:outerShdw blurRad="38100" dist="38100" dir="2700000" algn="tl">
                    <a:srgbClr val="000000">
                      <a:alpha val="43137"/>
                    </a:srgbClr>
                  </a:outerShdw>
                </a:effectLst>
              </a:rPr>
              <a:t>Users upload their data through any media to the database.</a:t>
            </a:r>
          </a:p>
          <a:p>
            <a:pPr>
              <a:buFont typeface="Wingdings" panose="05000000000000000000" pitchFamily="2" charset="2"/>
              <a:buChar char="Ø"/>
            </a:pPr>
            <a:r>
              <a:rPr lang="en-US" sz="1800" b="1" dirty="0">
                <a:solidFill>
                  <a:schemeClr val="bg1">
                    <a:lumMod val="95000"/>
                    <a:lumOff val="5000"/>
                  </a:schemeClr>
                </a:solidFill>
                <a:effectLst>
                  <a:outerShdw blurRad="38100" dist="38100" dir="2700000" algn="tl">
                    <a:srgbClr val="000000">
                      <a:alpha val="43137"/>
                    </a:srgbClr>
                  </a:outerShdw>
                </a:effectLst>
              </a:rPr>
              <a:t>Step 2:Admin process</a:t>
            </a:r>
          </a:p>
          <a:p>
            <a:pPr marL="0" indent="0">
              <a:buNone/>
            </a:pPr>
            <a:r>
              <a:rPr lang="en-US" sz="1800" b="1" dirty="0">
                <a:solidFill>
                  <a:schemeClr val="bg1">
                    <a:lumMod val="95000"/>
                    <a:lumOff val="5000"/>
                  </a:schemeClr>
                </a:solidFill>
                <a:effectLst>
                  <a:outerShdw blurRad="38100" dist="38100" dir="2700000" algn="tl">
                    <a:srgbClr val="000000">
                      <a:alpha val="43137"/>
                    </a:srgbClr>
                  </a:outerShdw>
                </a:effectLst>
              </a:rPr>
              <a:t>Admin response for the request and process data</a:t>
            </a:r>
          </a:p>
          <a:p>
            <a:pPr>
              <a:buFont typeface="Wingdings" panose="05000000000000000000" pitchFamily="2" charset="2"/>
              <a:buChar char="Ø"/>
            </a:pPr>
            <a:r>
              <a:rPr lang="en-US" sz="1800" b="1" dirty="0">
                <a:solidFill>
                  <a:schemeClr val="bg1">
                    <a:lumMod val="95000"/>
                    <a:lumOff val="5000"/>
                  </a:schemeClr>
                </a:solidFill>
                <a:effectLst>
                  <a:outerShdw blurRad="38100" dist="38100" dir="2700000" algn="tl">
                    <a:srgbClr val="000000">
                      <a:alpha val="43137"/>
                    </a:srgbClr>
                  </a:outerShdw>
                </a:effectLst>
              </a:rPr>
              <a:t>Step 3:Decisions to provide access</a:t>
            </a:r>
          </a:p>
          <a:p>
            <a:pPr marL="0" indent="0">
              <a:buNone/>
            </a:pPr>
            <a:r>
              <a:rPr lang="en-US" sz="1800" b="1" dirty="0">
                <a:solidFill>
                  <a:schemeClr val="bg1">
                    <a:lumMod val="95000"/>
                    <a:lumOff val="5000"/>
                  </a:schemeClr>
                </a:solidFill>
                <a:effectLst>
                  <a:outerShdw blurRad="38100" dist="38100" dir="2700000" algn="tl">
                    <a:srgbClr val="000000">
                      <a:alpha val="43137"/>
                    </a:srgbClr>
                  </a:outerShdw>
                </a:effectLst>
              </a:rPr>
              <a:t>Using algorithms for decision making and provide access to requested customers.</a:t>
            </a:r>
          </a:p>
          <a:p>
            <a:pPr>
              <a:buFont typeface="Wingdings" panose="05000000000000000000" pitchFamily="2" charset="2"/>
              <a:buChar char="Ø"/>
            </a:pPr>
            <a:r>
              <a:rPr lang="en-US" sz="1800" b="1" dirty="0">
                <a:solidFill>
                  <a:schemeClr val="bg1">
                    <a:lumMod val="95000"/>
                    <a:lumOff val="5000"/>
                  </a:schemeClr>
                </a:solidFill>
                <a:effectLst>
                  <a:outerShdw blurRad="38100" dist="38100" dir="2700000" algn="tl">
                    <a:srgbClr val="000000">
                      <a:alpha val="43137"/>
                    </a:srgbClr>
                  </a:outerShdw>
                </a:effectLst>
              </a:rPr>
              <a:t>Step 4:Download access files</a:t>
            </a:r>
          </a:p>
          <a:p>
            <a:pPr marL="0" indent="0">
              <a:buNone/>
            </a:pPr>
            <a:r>
              <a:rPr lang="en-US" sz="1800" b="1" dirty="0">
                <a:solidFill>
                  <a:schemeClr val="bg1">
                    <a:lumMod val="95000"/>
                    <a:lumOff val="5000"/>
                  </a:schemeClr>
                </a:solidFill>
                <a:effectLst>
                  <a:outerShdw blurRad="38100" dist="38100" dir="2700000" algn="tl">
                    <a:srgbClr val="000000">
                      <a:alpha val="43137"/>
                    </a:srgbClr>
                  </a:outerShdw>
                </a:effectLst>
              </a:rPr>
              <a:t>Tracking of files and download the requested files.</a:t>
            </a:r>
          </a:p>
        </p:txBody>
      </p:sp>
      <p:pic>
        <p:nvPicPr>
          <p:cNvPr id="6" name="Picture 5">
            <a:extLst>
              <a:ext uri="{FF2B5EF4-FFF2-40B4-BE49-F238E27FC236}">
                <a16:creationId xmlns:a16="http://schemas.microsoft.com/office/drawing/2014/main" id="{CB360437-83D8-4121-9A31-F981C3B2758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451" y="1382432"/>
            <a:ext cx="5803549" cy="4820660"/>
          </a:xfrm>
          <a:prstGeom prst="rect">
            <a:avLst/>
          </a:prstGeom>
          <a:noFill/>
          <a:ln>
            <a:noFill/>
          </a:ln>
        </p:spPr>
      </p:pic>
    </p:spTree>
    <p:extLst>
      <p:ext uri="{BB962C8B-B14F-4D97-AF65-F5344CB8AC3E}">
        <p14:creationId xmlns:p14="http://schemas.microsoft.com/office/powerpoint/2010/main" val="292942334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0" name="Rectangle 7"/>
          <p:cNvSpPr>
            <a:spLocks noGrp="1" noRot="1" noChangeAspect="1" noMove="1" noResize="1" noEditPoints="1" noAdjustHandles="1" noChangeArrowheads="1" noChangeShapeType="1" noTextEdit="1"/>
          </p:cNvSpPr>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51" name="Group 9"/>
          <p:cNvGrpSpPr>
            <a:grpSpLocks noGrp="1" noUngrp="1" noRot="1" noChangeAspect="1" noMove="1" noResize="1"/>
          </p:cNvGrpSpPr>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p:cNvSpPr>
              <a:spLocks noChangeArrowheads="1"/>
            </p:cNvSpPr>
            <p:nvPr/>
          </p:nvSpPr>
          <p:spPr bwMode="auto">
            <a:xfrm>
              <a:off x="114300" y="4763"/>
              <a:ext cx="23813" cy="2181225"/>
            </a:xfrm>
            <a:prstGeom prst="rect">
              <a:avLst/>
            </a:prstGeom>
            <a:grpFill/>
            <a:ln>
              <a:noFill/>
            </a:ln>
          </p:spPr>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27" name="Rectangle 21"/>
            <p:cNvSpPr>
              <a:spLocks noChangeArrowheads="1"/>
            </p:cNvSpPr>
            <p:nvPr/>
          </p:nvSpPr>
          <p:spPr bwMode="auto">
            <a:xfrm>
              <a:off x="133350" y="4662488"/>
              <a:ext cx="23813" cy="2181225"/>
            </a:xfrm>
            <a:prstGeom prst="rect">
              <a:avLst/>
            </a:prstGeom>
            <a:grpFill/>
            <a:ln>
              <a:noFill/>
            </a:ln>
          </p:spPr>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sp>
        <p:nvSpPr>
          <p:cNvPr id="2" name="Title 1"/>
          <p:cNvSpPr>
            <a:spLocks noGrp="1"/>
          </p:cNvSpPr>
          <p:nvPr>
            <p:ph type="title"/>
          </p:nvPr>
        </p:nvSpPr>
        <p:spPr>
          <a:xfrm>
            <a:off x="1076098" y="161318"/>
            <a:ext cx="9905998" cy="1079653"/>
          </a:xfrm>
        </p:spPr>
        <p:txBody>
          <a:bodyPr>
            <a:normAutofit/>
          </a:bodyPr>
          <a:lstStyle/>
          <a:p>
            <a:r>
              <a:rPr lang="en-US" sz="2800" dirty="0">
                <a:highlight>
                  <a:srgbClr val="808080"/>
                </a:highlight>
                <a:latin typeface="Times New Roman" panose="02020603050405020304" pitchFamily="18" charset="0"/>
                <a:cs typeface="Times New Roman" panose="02020603050405020304" pitchFamily="18" charset="0"/>
              </a:rPr>
              <a:t>System design and implementation</a:t>
            </a:r>
          </a:p>
        </p:txBody>
      </p:sp>
      <p:sp>
        <p:nvSpPr>
          <p:cNvPr id="3" name="Content Placeholder 2"/>
          <p:cNvSpPr>
            <a:spLocks noGrp="1"/>
          </p:cNvSpPr>
          <p:nvPr>
            <p:ph idx="1"/>
          </p:nvPr>
        </p:nvSpPr>
        <p:spPr>
          <a:xfrm>
            <a:off x="1114197" y="828118"/>
            <a:ext cx="10236337" cy="5535977"/>
          </a:xfrm>
        </p:spPr>
        <p:txBody>
          <a:bodyPr>
            <a:normAutofit/>
          </a:bodyPr>
          <a:lstStyle/>
          <a:p>
            <a:pPr>
              <a:buNone/>
            </a:pPr>
            <a:r>
              <a:rPr lang="en-US" b="1" dirty="0">
                <a:solidFill>
                  <a:schemeClr val="bg1">
                    <a:lumMod val="95000"/>
                    <a:lumOff val="5000"/>
                  </a:schemeClr>
                </a:solidFill>
                <a:effectLst>
                  <a:outerShdw blurRad="38100" dist="38100" dir="2700000" algn="tl">
                    <a:srgbClr val="000000">
                      <a:alpha val="43137"/>
                    </a:srgbClr>
                  </a:outerShdw>
                </a:effectLst>
                <a:highlight>
                  <a:srgbClr val="808080"/>
                </a:highlight>
              </a:rPr>
              <a:t>DESIGN:</a:t>
            </a:r>
          </a:p>
          <a:p>
            <a:pPr algn="just">
              <a:buFont typeface="Wingdings" panose="05000000000000000000" pitchFamily="2" charset="2"/>
              <a:buChar char="Ø"/>
            </a:pPr>
            <a:r>
              <a:rPr lang="en-IN"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contrast, the goal of our data analysis framework is to conduct a big-picture investigation of the cybercrime underground by covering all phases of data analysis from the beginning to the end (see Fig. 1). This framework comprises four steps: (1) defining goals; (2) identifying sources; (3) selecting analytical methods; and (4) implementing an application. </a:t>
            </a:r>
            <a:endParaRPr lang="en-US"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data analysis step of the proposed framework involves four steps. Here, we report the data analysis results: </a:t>
            </a:r>
            <a:r>
              <a:rPr lang="en-IN" sz="1600" b="1" dirty="0" err="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CaaS</a:t>
            </a:r>
            <a:r>
              <a:rPr lang="en-IN"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a:t>
            </a:r>
            <a:r>
              <a:rPr lang="en-IN" sz="1600" b="1" dirty="0" err="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crimeware</a:t>
            </a:r>
            <a:r>
              <a:rPr lang="en-IN"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classification and market trends, cybercrime market dynamics, and potential hacking targets.</a:t>
            </a:r>
          </a:p>
          <a:p>
            <a:pPr marL="0" indent="0" algn="just">
              <a:buNone/>
            </a:pPr>
            <a:r>
              <a:rPr lang="en-IN" sz="1600" b="1" dirty="0" err="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A.CaaS</a:t>
            </a:r>
            <a:r>
              <a:rPr lang="en-IN"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Crimeware Classification and Market Trends .</a:t>
            </a:r>
          </a:p>
          <a:p>
            <a:pPr marL="0" indent="0" algn="just">
              <a:buNone/>
            </a:pPr>
            <a:r>
              <a:rPr lang="en-US" sz="1600" b="1" dirty="0" err="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B.Cybercrime</a:t>
            </a:r>
            <a:r>
              <a:rPr lang="en-US"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Market Dynamics</a:t>
            </a:r>
          </a:p>
        </p:txBody>
      </p:sp>
      <p:grpSp>
        <p:nvGrpSpPr>
          <p:cNvPr id="52" name="Group 38"/>
          <p:cNvGrpSpPr>
            <a:grpSpLocks noGrp="1" noUngrp="1" noRot="1" noChangeAspect="1" noMove="1" noResize="1"/>
          </p:cNvGrpSpPr>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41"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42"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3"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44"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45"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46"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7"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48"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9" name="Rectangle 41"/>
            <p:cNvSpPr>
              <a:spLocks noChangeArrowheads="1"/>
            </p:cNvSpPr>
            <p:nvPr/>
          </p:nvSpPr>
          <p:spPr bwMode="auto">
            <a:xfrm>
              <a:off x="11939587" y="6596063"/>
              <a:ext cx="23813" cy="252413"/>
            </a:xfrm>
            <a:prstGeom prst="rect">
              <a:avLst/>
            </a:prstGeom>
            <a:grpFill/>
            <a:ln>
              <a:noFill/>
            </a:ln>
          </p:spPr>
        </p:sp>
      </p:grpSp>
      <p:pic>
        <p:nvPicPr>
          <p:cNvPr id="55" name="Picture 54" descr="Capture1.JPG"/>
          <p:cNvPicPr>
            <a:picLocks noChangeAspect="1"/>
          </p:cNvPicPr>
          <p:nvPr/>
        </p:nvPicPr>
        <p:blipFill>
          <a:blip r:embed="rId2"/>
          <a:stretch>
            <a:fillRect/>
          </a:stretch>
        </p:blipFill>
        <p:spPr>
          <a:xfrm>
            <a:off x="1185726" y="4559199"/>
            <a:ext cx="4834346" cy="2011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6" name="Picture 55" descr="Capture2.JPG"/>
          <p:cNvPicPr>
            <a:picLocks noChangeAspect="1"/>
          </p:cNvPicPr>
          <p:nvPr/>
        </p:nvPicPr>
        <p:blipFill>
          <a:blip r:embed="rId3"/>
          <a:stretch>
            <a:fillRect/>
          </a:stretch>
        </p:blipFill>
        <p:spPr>
          <a:xfrm>
            <a:off x="6215335" y="4563837"/>
            <a:ext cx="4856661" cy="20417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465" y="226632"/>
            <a:ext cx="4279673" cy="805333"/>
          </a:xfrm>
        </p:spPr>
        <p:txBody>
          <a:bodyPr>
            <a:normAutofit/>
          </a:bodyPr>
          <a:lstStyle/>
          <a:p>
            <a:r>
              <a:rPr lang="en-US" dirty="0">
                <a:highlight>
                  <a:srgbClr val="808080"/>
                </a:highlight>
                <a:latin typeface="Times New Roman" panose="02020603050405020304" pitchFamily="18" charset="0"/>
                <a:cs typeface="Times New Roman" panose="02020603050405020304" pitchFamily="18" charset="0"/>
              </a:rPr>
              <a:t>Implementation</a:t>
            </a:r>
          </a:p>
        </p:txBody>
      </p:sp>
      <p:sp>
        <p:nvSpPr>
          <p:cNvPr id="9" name="Content Placeholder 8"/>
          <p:cNvSpPr>
            <a:spLocks noGrp="1"/>
          </p:cNvSpPr>
          <p:nvPr>
            <p:ph idx="1"/>
          </p:nvPr>
        </p:nvSpPr>
        <p:spPr>
          <a:xfrm>
            <a:off x="1084218" y="1031965"/>
            <a:ext cx="9950130" cy="5460275"/>
          </a:xfrm>
        </p:spPr>
        <p:txBody>
          <a:bodyPr>
            <a:normAutofit/>
          </a:bodyPr>
          <a:lstStyle/>
          <a:p>
            <a:pPr algn="just">
              <a:buFont typeface="Wingdings" panose="05000000000000000000" pitchFamily="2" charset="2"/>
              <a:buChar char="Ø"/>
            </a:pPr>
            <a:r>
              <a:rPr lang="en-IN" sz="1800" b="1" dirty="0">
                <a:solidFill>
                  <a:schemeClr val="bg1">
                    <a:lumMod val="95000"/>
                    <a:lumOff val="5000"/>
                  </a:schemeClr>
                </a:solidFill>
                <a:effectLst>
                  <a:outerShdw blurRad="38100" dist="38100" dir="2700000" algn="tl">
                    <a:srgbClr val="000000">
                      <a:alpha val="43137"/>
                    </a:srgbClr>
                  </a:outerShdw>
                </a:effectLst>
              </a:rPr>
              <a:t> </a:t>
            </a:r>
            <a:r>
              <a:rPr lang="en-IN"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First, by creating example front-end applications, we have demonstrated how our design artifacts (the proposed framework and classification model) can be implemented in practice. </a:t>
            </a:r>
          </a:p>
          <a:p>
            <a:pPr algn="just">
              <a:buFont typeface="Wingdings" panose="05000000000000000000" pitchFamily="2" charset="2"/>
              <a:buChar char="Ø"/>
            </a:pPr>
            <a:r>
              <a:rPr lang="en-IN"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Second, this study adds to the emerging cybersecurity literature by providing a foundation on which to build . We have investigated the cybercrime underground economy using our proposed analytical framework. </a:t>
            </a:r>
          </a:p>
          <a:p>
            <a:pPr algn="just">
              <a:buFont typeface="Wingdings" panose="05000000000000000000" pitchFamily="2" charset="2"/>
              <a:buChar char="Ø"/>
            </a:pPr>
            <a:r>
              <a:rPr lang="en-IN"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Third, this study adds to the body of knowledge by demonstrating new approaches to the problems cybercrime and social media researchers. </a:t>
            </a:r>
          </a:p>
          <a:p>
            <a:pPr algn="just">
              <a:buFont typeface="Wingdings" panose="05000000000000000000" pitchFamily="2" charset="2"/>
              <a:buChar char="Ø"/>
            </a:pPr>
            <a:r>
              <a:rPr lang="en-IN"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 have applied several modern techniques, such as machine learning, key phrase extraction, and natural language processing, in this area, thereby encouraging future research to be more systematic and empirical.</a:t>
            </a:r>
          </a:p>
          <a:p>
            <a:pPr algn="just">
              <a:buFont typeface="Wingdings" panose="05000000000000000000" pitchFamily="2" charset="2"/>
              <a:buChar char="Ø"/>
            </a:pPr>
            <a:r>
              <a:rPr lang="en-IN"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Finally, this study adds to RAT by applying it to the cybercrime underground. The same three factors can be applied to cybercrime and general crimes, so we have classified </a:t>
            </a:r>
            <a:r>
              <a:rPr lang="en-IN" sz="1800" b="1" dirty="0" err="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CaaS</a:t>
            </a:r>
            <a:r>
              <a:rPr lang="en-IN"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a:t>
            </a:r>
            <a:r>
              <a:rPr lang="en-IN" sz="1800" b="1" dirty="0" err="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crimeware</a:t>
            </a:r>
            <a:r>
              <a:rPr lang="en-IN"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in the context of the cybercrime underground and analyzed them accordingly</a:t>
            </a:r>
            <a:endParaRPr lang="en-US"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7351" y="333041"/>
            <a:ext cx="2591646" cy="646331"/>
          </a:xfrm>
          <a:prstGeom prst="rect">
            <a:avLst/>
          </a:prstGeom>
          <a:noFill/>
        </p:spPr>
        <p:txBody>
          <a:bodyPr wrap="square" rtlCol="0">
            <a:spAutoFit/>
          </a:bodyPr>
          <a:lstStyle/>
          <a:p>
            <a:pPr algn="r"/>
            <a:r>
              <a:rPr lang="en-US" sz="3600" b="1" dirty="0">
                <a:highlight>
                  <a:srgbClr val="808080"/>
                </a:highlight>
                <a:latin typeface="Times New Roman" panose="02020603050405020304" pitchFamily="18" charset="0"/>
                <a:cs typeface="Times New Roman" panose="02020603050405020304" pitchFamily="18" charset="0"/>
              </a:rPr>
              <a:t>Algorithm:</a:t>
            </a:r>
          </a:p>
        </p:txBody>
      </p:sp>
      <p:sp>
        <p:nvSpPr>
          <p:cNvPr id="3" name="TextBox 2"/>
          <p:cNvSpPr txBox="1"/>
          <p:nvPr/>
        </p:nvSpPr>
        <p:spPr>
          <a:xfrm>
            <a:off x="1369190" y="979372"/>
            <a:ext cx="9846098" cy="6124754"/>
          </a:xfrm>
          <a:prstGeom prst="rect">
            <a:avLst/>
          </a:prstGeom>
          <a:noFill/>
        </p:spPr>
        <p:txBody>
          <a:bodyPr wrap="square" rtlCol="0">
            <a:spAutoFit/>
          </a:bodyPr>
          <a:lstStyle/>
          <a:p>
            <a:pPr algn="just"/>
            <a:endParaRPr lang="en-US" b="1" u="sng" dirty="0">
              <a:solidFill>
                <a:schemeClr val="bg1">
                  <a:lumMod val="95000"/>
                  <a:lumOff val="5000"/>
                </a:schemeClr>
              </a:solidFill>
              <a:latin typeface="Times New Roman" panose="02020603050405020304" pitchFamily="18" charset="0"/>
              <a:cs typeface="Times New Roman" panose="02020603050405020304" pitchFamily="18" charset="0"/>
            </a:endParaRPr>
          </a:p>
          <a:p>
            <a:pPr algn="just"/>
            <a:r>
              <a:rPr lang="en-US" sz="1600" b="1" u="sng" dirty="0">
                <a:solidFill>
                  <a:schemeClr val="bg1">
                    <a:lumMod val="95000"/>
                    <a:lumOff val="5000"/>
                  </a:schemeClr>
                </a:solidFill>
                <a:latin typeface="Times New Roman" panose="02020603050405020304" pitchFamily="18" charset="0"/>
                <a:cs typeface="Times New Roman" panose="02020603050405020304" pitchFamily="18" charset="0"/>
              </a:rPr>
              <a:t>Naive Bayes Classifier </a:t>
            </a:r>
            <a:r>
              <a:rPr lang="en-US" sz="1600" b="1" dirty="0">
                <a:solidFill>
                  <a:schemeClr val="bg1">
                    <a:lumMod val="95000"/>
                    <a:lumOff val="5000"/>
                  </a:schemeClr>
                </a:solidFill>
                <a:latin typeface="Times New Roman" panose="02020603050405020304" pitchFamily="18" charset="0"/>
                <a:cs typeface="Times New Roman" panose="02020603050405020304" pitchFamily="18" charset="0"/>
              </a:rPr>
              <a:t>:</a:t>
            </a:r>
          </a:p>
          <a:p>
            <a:pPr algn="just"/>
            <a:endParaRPr lang="en-US" sz="1600" b="1" dirty="0">
              <a:solidFill>
                <a:schemeClr val="bg1">
                  <a:lumMod val="95000"/>
                  <a:lumOff val="5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1600" dirty="0">
                <a:solidFill>
                  <a:schemeClr val="bg1">
                    <a:lumMod val="95000"/>
                    <a:lumOff val="5000"/>
                  </a:schemeClr>
                </a:solidFill>
                <a:latin typeface="Times New Roman" panose="02020603050405020304" pitchFamily="18" charset="0"/>
                <a:cs typeface="Times New Roman" panose="02020603050405020304" pitchFamily="18" charset="0"/>
              </a:rPr>
              <a:t>Naive </a:t>
            </a:r>
            <a:r>
              <a:rPr lang="en-US" sz="1600" dirty="0" err="1">
                <a:solidFill>
                  <a:schemeClr val="bg1">
                    <a:lumMod val="95000"/>
                    <a:lumOff val="5000"/>
                  </a:schemeClr>
                </a:solidFill>
                <a:latin typeface="Times New Roman" panose="02020603050405020304" pitchFamily="18" charset="0"/>
                <a:cs typeface="Times New Roman" panose="02020603050405020304" pitchFamily="18" charset="0"/>
              </a:rPr>
              <a:t>Bayes</a:t>
            </a:r>
            <a:r>
              <a:rPr lang="en-US" sz="1600" dirty="0">
                <a:solidFill>
                  <a:schemeClr val="bg1">
                    <a:lumMod val="95000"/>
                    <a:lumOff val="5000"/>
                  </a:schemeClr>
                </a:solidFill>
                <a:latin typeface="Times New Roman" panose="02020603050405020304" pitchFamily="18" charset="0"/>
                <a:cs typeface="Times New Roman" panose="02020603050405020304" pitchFamily="18" charset="0"/>
              </a:rPr>
              <a:t> is a classification algorithm for binary (two-class) and multi-class classification problems. The technique is easiest to understand when described using binary or categorical input </a:t>
            </a:r>
            <a:r>
              <a:rPr lang="en-US" sz="1600" dirty="0" err="1">
                <a:solidFill>
                  <a:schemeClr val="bg1">
                    <a:lumMod val="95000"/>
                    <a:lumOff val="5000"/>
                  </a:schemeClr>
                </a:solidFill>
                <a:latin typeface="Times New Roman" panose="02020603050405020304" pitchFamily="18" charset="0"/>
                <a:cs typeface="Times New Roman" panose="02020603050405020304" pitchFamily="18" charset="0"/>
              </a:rPr>
              <a:t>values.It</a:t>
            </a:r>
            <a:r>
              <a:rPr lang="en-US" sz="1600" dirty="0">
                <a:solidFill>
                  <a:schemeClr val="bg1">
                    <a:lumMod val="95000"/>
                    <a:lumOff val="5000"/>
                  </a:schemeClr>
                </a:solidFill>
                <a:latin typeface="Times New Roman" panose="02020603050405020304" pitchFamily="18" charset="0"/>
                <a:cs typeface="Times New Roman" panose="02020603050405020304" pitchFamily="18" charset="0"/>
              </a:rPr>
              <a:t> is called </a:t>
            </a:r>
            <a:r>
              <a:rPr lang="en-US" sz="1600" i="1" dirty="0">
                <a:solidFill>
                  <a:schemeClr val="bg1">
                    <a:lumMod val="95000"/>
                    <a:lumOff val="5000"/>
                  </a:schemeClr>
                </a:solidFill>
                <a:latin typeface="Times New Roman" panose="02020603050405020304" pitchFamily="18" charset="0"/>
                <a:cs typeface="Times New Roman" panose="02020603050405020304" pitchFamily="18" charset="0"/>
              </a:rPr>
              <a:t>naive </a:t>
            </a:r>
            <a:r>
              <a:rPr lang="en-US" sz="1600" i="1" dirty="0" err="1">
                <a:solidFill>
                  <a:schemeClr val="bg1">
                    <a:lumMod val="95000"/>
                    <a:lumOff val="5000"/>
                  </a:schemeClr>
                </a:solidFill>
                <a:latin typeface="Times New Roman" panose="02020603050405020304" pitchFamily="18" charset="0"/>
                <a:cs typeface="Times New Roman" panose="02020603050405020304" pitchFamily="18" charset="0"/>
              </a:rPr>
              <a:t>Bayes</a:t>
            </a:r>
            <a:r>
              <a:rPr lang="en-US" sz="1600" i="1" dirty="0">
                <a:solidFill>
                  <a:schemeClr val="bg1">
                    <a:lumMod val="95000"/>
                    <a:lumOff val="5000"/>
                  </a:schemeClr>
                </a:solidFill>
                <a:latin typeface="Times New Roman" panose="02020603050405020304" pitchFamily="18" charset="0"/>
                <a:cs typeface="Times New Roman" panose="02020603050405020304" pitchFamily="18" charset="0"/>
              </a:rPr>
              <a:t> </a:t>
            </a:r>
            <a:r>
              <a:rPr lang="en-US" sz="1600" dirty="0">
                <a:solidFill>
                  <a:schemeClr val="bg1">
                    <a:lumMod val="95000"/>
                    <a:lumOff val="5000"/>
                  </a:schemeClr>
                </a:solidFill>
                <a:latin typeface="Times New Roman" panose="02020603050405020304" pitchFamily="18" charset="0"/>
                <a:cs typeface="Times New Roman" panose="02020603050405020304" pitchFamily="18" charset="0"/>
              </a:rPr>
              <a:t>or </a:t>
            </a:r>
            <a:r>
              <a:rPr lang="en-US" sz="1600" i="1" dirty="0">
                <a:solidFill>
                  <a:schemeClr val="bg1">
                    <a:lumMod val="95000"/>
                    <a:lumOff val="5000"/>
                  </a:schemeClr>
                </a:solidFill>
                <a:latin typeface="Times New Roman" panose="02020603050405020304" pitchFamily="18" charset="0"/>
                <a:cs typeface="Times New Roman" panose="02020603050405020304" pitchFamily="18" charset="0"/>
              </a:rPr>
              <a:t>idiot </a:t>
            </a:r>
            <a:r>
              <a:rPr lang="en-US" sz="1600" i="1" dirty="0" err="1">
                <a:solidFill>
                  <a:schemeClr val="bg1">
                    <a:lumMod val="95000"/>
                    <a:lumOff val="5000"/>
                  </a:schemeClr>
                </a:solidFill>
                <a:latin typeface="Times New Roman" panose="02020603050405020304" pitchFamily="18" charset="0"/>
                <a:cs typeface="Times New Roman" panose="02020603050405020304" pitchFamily="18" charset="0"/>
              </a:rPr>
              <a:t>Bayes</a:t>
            </a:r>
            <a:r>
              <a:rPr lang="en-US" sz="1600" i="1" dirty="0">
                <a:solidFill>
                  <a:schemeClr val="bg1">
                    <a:lumMod val="95000"/>
                    <a:lumOff val="5000"/>
                  </a:schemeClr>
                </a:solidFill>
                <a:latin typeface="Times New Roman" panose="02020603050405020304" pitchFamily="18" charset="0"/>
                <a:cs typeface="Times New Roman" panose="02020603050405020304" pitchFamily="18" charset="0"/>
              </a:rPr>
              <a:t> </a:t>
            </a:r>
            <a:r>
              <a:rPr lang="en-US" sz="1600" dirty="0">
                <a:solidFill>
                  <a:schemeClr val="bg1">
                    <a:lumMod val="95000"/>
                    <a:lumOff val="5000"/>
                  </a:schemeClr>
                </a:solidFill>
                <a:latin typeface="Times New Roman" panose="02020603050405020304" pitchFamily="18" charset="0"/>
                <a:cs typeface="Times New Roman" panose="02020603050405020304" pitchFamily="18" charset="0"/>
              </a:rPr>
              <a:t>because the calculation of the probabilities for each hypothesis is simplified to make their calculation tractable. </a:t>
            </a:r>
          </a:p>
          <a:p>
            <a:pPr algn="just">
              <a:buFont typeface="Wingdings" panose="05000000000000000000" pitchFamily="2" charset="2"/>
              <a:buChar char="v"/>
            </a:pPr>
            <a:r>
              <a:rPr lang="en-US" sz="1600" dirty="0">
                <a:solidFill>
                  <a:schemeClr val="bg1">
                    <a:lumMod val="95000"/>
                    <a:lumOff val="5000"/>
                  </a:schemeClr>
                </a:solidFill>
                <a:latin typeface="Times New Roman" panose="02020603050405020304" pitchFamily="18" charset="0"/>
                <a:cs typeface="Times New Roman" panose="02020603050405020304" pitchFamily="18" charset="0"/>
              </a:rPr>
              <a:t>Rather than attempting to calculate the values of each attribute value P(d1, d2, d3|h), they are assumed to be conditionally independent given the target value and calculated as </a:t>
            </a:r>
            <a:r>
              <a:rPr lang="en-US" sz="1600" b="1" dirty="0">
                <a:solidFill>
                  <a:schemeClr val="bg1">
                    <a:lumMod val="95000"/>
                    <a:lumOff val="5000"/>
                  </a:schemeClr>
                </a:solidFill>
                <a:latin typeface="Times New Roman" panose="02020603050405020304" pitchFamily="18" charset="0"/>
                <a:cs typeface="Times New Roman" panose="02020603050405020304" pitchFamily="18" charset="0"/>
              </a:rPr>
              <a:t>P(d1|h) * P(d2|H</a:t>
            </a:r>
            <a:r>
              <a:rPr lang="en-US" sz="1600" dirty="0">
                <a:solidFill>
                  <a:schemeClr val="bg1">
                    <a:lumMod val="95000"/>
                    <a:lumOff val="5000"/>
                  </a:schemeClr>
                </a:solidFill>
                <a:latin typeface="Times New Roman" panose="02020603050405020304" pitchFamily="18" charset="0"/>
                <a:cs typeface="Times New Roman" panose="02020603050405020304" pitchFamily="18" charset="0"/>
              </a:rPr>
              <a:t>) and so on. </a:t>
            </a:r>
          </a:p>
          <a:p>
            <a:pPr algn="just"/>
            <a:endParaRPr lang="en-US" sz="1600" b="1" u="sng" dirty="0">
              <a:solidFill>
                <a:schemeClr val="bg1">
                  <a:lumMod val="95000"/>
                  <a:lumOff val="5000"/>
                </a:schemeClr>
              </a:solidFill>
              <a:latin typeface="Times New Roman" panose="02020603050405020304" pitchFamily="18" charset="0"/>
              <a:cs typeface="Times New Roman" panose="02020603050405020304" pitchFamily="18" charset="0"/>
            </a:endParaRPr>
          </a:p>
          <a:p>
            <a:pPr algn="just"/>
            <a:r>
              <a:rPr lang="en-US" sz="1600" b="1" u="sng" dirty="0">
                <a:solidFill>
                  <a:schemeClr val="bg1">
                    <a:lumMod val="95000"/>
                    <a:lumOff val="5000"/>
                  </a:schemeClr>
                </a:solidFill>
                <a:latin typeface="Times New Roman" panose="02020603050405020304" pitchFamily="18" charset="0"/>
                <a:cs typeface="Times New Roman" panose="02020603050405020304" pitchFamily="18" charset="0"/>
              </a:rPr>
              <a:t>Make Predictions with a Naive Bayes Model </a:t>
            </a:r>
          </a:p>
          <a:p>
            <a:pPr algn="just"/>
            <a:endParaRPr lang="en-US" sz="1600" dirty="0">
              <a:solidFill>
                <a:schemeClr val="bg1">
                  <a:lumMod val="95000"/>
                  <a:lumOff val="5000"/>
                </a:schemeClr>
              </a:solidFill>
              <a:latin typeface="Times New Roman" panose="02020603050405020304" pitchFamily="18" charset="0"/>
              <a:cs typeface="Times New Roman" panose="02020603050405020304" pitchFamily="18" charset="0"/>
            </a:endParaRPr>
          </a:p>
          <a:p>
            <a:pPr algn="just"/>
            <a:r>
              <a:rPr lang="en-US" sz="1600" dirty="0">
                <a:solidFill>
                  <a:schemeClr val="bg1">
                    <a:lumMod val="95000"/>
                    <a:lumOff val="5000"/>
                  </a:schemeClr>
                </a:solidFill>
                <a:latin typeface="Times New Roman" panose="02020603050405020304" pitchFamily="18" charset="0"/>
                <a:cs typeface="Times New Roman" panose="02020603050405020304" pitchFamily="18" charset="0"/>
              </a:rPr>
              <a:t>Given a naive Bayes model, you can make predictions for new data using Bayes theorem. </a:t>
            </a:r>
          </a:p>
          <a:p>
            <a:pPr algn="just"/>
            <a:r>
              <a:rPr lang="en-US" sz="1600" b="1" dirty="0">
                <a:solidFill>
                  <a:schemeClr val="bg1">
                    <a:lumMod val="95000"/>
                    <a:lumOff val="5000"/>
                  </a:schemeClr>
                </a:solidFill>
                <a:latin typeface="Times New Roman" panose="02020603050405020304" pitchFamily="18" charset="0"/>
                <a:cs typeface="Times New Roman" panose="02020603050405020304" pitchFamily="18" charset="0"/>
              </a:rPr>
              <a:t>MAP (h) = max(P(</a:t>
            </a:r>
            <a:r>
              <a:rPr lang="en-US" sz="1600" b="1" dirty="0" err="1">
                <a:solidFill>
                  <a:schemeClr val="bg1">
                    <a:lumMod val="95000"/>
                    <a:lumOff val="5000"/>
                  </a:schemeClr>
                </a:solidFill>
                <a:latin typeface="Times New Roman" panose="02020603050405020304" pitchFamily="18" charset="0"/>
                <a:cs typeface="Times New Roman" panose="02020603050405020304" pitchFamily="18" charset="0"/>
              </a:rPr>
              <a:t>d|h</a:t>
            </a:r>
            <a:r>
              <a:rPr lang="en-US" sz="1600" b="1" dirty="0">
                <a:solidFill>
                  <a:schemeClr val="bg1">
                    <a:lumMod val="95000"/>
                    <a:lumOff val="5000"/>
                  </a:schemeClr>
                </a:solidFill>
                <a:latin typeface="Times New Roman" panose="02020603050405020304" pitchFamily="18" charset="0"/>
                <a:cs typeface="Times New Roman" panose="02020603050405020304" pitchFamily="18" charset="0"/>
              </a:rPr>
              <a:t>) * P(h)) </a:t>
            </a:r>
          </a:p>
          <a:p>
            <a:pPr algn="just"/>
            <a:r>
              <a:rPr lang="en-US" sz="1600" dirty="0">
                <a:solidFill>
                  <a:schemeClr val="bg1">
                    <a:lumMod val="95000"/>
                    <a:lumOff val="5000"/>
                  </a:schemeClr>
                </a:solidFill>
                <a:latin typeface="Times New Roman" panose="02020603050405020304" pitchFamily="18" charset="0"/>
                <a:cs typeface="Times New Roman" panose="02020603050405020304" pitchFamily="18" charset="0"/>
              </a:rPr>
              <a:t>Using our example above, if we had a new instance with the </a:t>
            </a:r>
            <a:r>
              <a:rPr lang="en-US" sz="1600" i="1" dirty="0">
                <a:solidFill>
                  <a:schemeClr val="bg1">
                    <a:lumMod val="95000"/>
                    <a:lumOff val="5000"/>
                  </a:schemeClr>
                </a:solidFill>
                <a:latin typeface="Times New Roman" panose="02020603050405020304" pitchFamily="18" charset="0"/>
                <a:cs typeface="Times New Roman" panose="02020603050405020304" pitchFamily="18" charset="0"/>
              </a:rPr>
              <a:t>weather </a:t>
            </a:r>
            <a:r>
              <a:rPr lang="en-US" sz="1600" dirty="0">
                <a:solidFill>
                  <a:schemeClr val="bg1">
                    <a:lumMod val="95000"/>
                    <a:lumOff val="5000"/>
                  </a:schemeClr>
                </a:solidFill>
                <a:latin typeface="Times New Roman" panose="02020603050405020304" pitchFamily="18" charset="0"/>
                <a:cs typeface="Times New Roman" panose="02020603050405020304" pitchFamily="18" charset="0"/>
              </a:rPr>
              <a:t>of </a:t>
            </a:r>
            <a:r>
              <a:rPr lang="en-US" sz="1600" i="1" dirty="0">
                <a:solidFill>
                  <a:schemeClr val="bg1">
                    <a:lumMod val="95000"/>
                    <a:lumOff val="5000"/>
                  </a:schemeClr>
                </a:solidFill>
                <a:latin typeface="Times New Roman" panose="02020603050405020304" pitchFamily="18" charset="0"/>
                <a:cs typeface="Times New Roman" panose="02020603050405020304" pitchFamily="18" charset="0"/>
              </a:rPr>
              <a:t>sunny</a:t>
            </a:r>
            <a:r>
              <a:rPr lang="en-US" sz="1600" dirty="0">
                <a:solidFill>
                  <a:schemeClr val="bg1">
                    <a:lumMod val="95000"/>
                    <a:lumOff val="5000"/>
                  </a:schemeClr>
                </a:solidFill>
                <a:latin typeface="Times New Roman" panose="02020603050405020304" pitchFamily="18" charset="0"/>
                <a:cs typeface="Times New Roman" panose="02020603050405020304" pitchFamily="18" charset="0"/>
              </a:rPr>
              <a:t>, we can calculate:</a:t>
            </a:r>
          </a:p>
          <a:p>
            <a:pPr algn="ctr"/>
            <a:r>
              <a:rPr lang="en-US" sz="1600" b="1" dirty="0">
                <a:solidFill>
                  <a:schemeClr val="bg1">
                    <a:lumMod val="95000"/>
                    <a:lumOff val="5000"/>
                  </a:schemeClr>
                </a:solidFill>
                <a:latin typeface="Times New Roman" panose="02020603050405020304" pitchFamily="18" charset="0"/>
                <a:cs typeface="Times New Roman" panose="02020603050405020304" pitchFamily="18" charset="0"/>
              </a:rPr>
              <a:t>go-out=P(weather=</a:t>
            </a:r>
            <a:r>
              <a:rPr lang="en-US" sz="1600" b="1" dirty="0" err="1">
                <a:solidFill>
                  <a:schemeClr val="bg1">
                    <a:lumMod val="95000"/>
                    <a:lumOff val="5000"/>
                  </a:schemeClr>
                </a:solidFill>
                <a:latin typeface="Times New Roman" panose="02020603050405020304" pitchFamily="18" charset="0"/>
                <a:cs typeface="Times New Roman" panose="02020603050405020304" pitchFamily="18" charset="0"/>
              </a:rPr>
              <a:t>sunny|class</a:t>
            </a:r>
            <a:r>
              <a:rPr lang="en-US" sz="1600" b="1" dirty="0">
                <a:solidFill>
                  <a:schemeClr val="bg1">
                    <a:lumMod val="95000"/>
                    <a:lumOff val="5000"/>
                  </a:schemeClr>
                </a:solidFill>
                <a:latin typeface="Times New Roman" panose="02020603050405020304" pitchFamily="18" charset="0"/>
                <a:cs typeface="Times New Roman" panose="02020603050405020304" pitchFamily="18" charset="0"/>
              </a:rPr>
              <a:t>=go-out)*P(class=go-out)stay-home = P(weather=</a:t>
            </a:r>
            <a:r>
              <a:rPr lang="en-US" sz="1600" b="1" dirty="0" err="1">
                <a:solidFill>
                  <a:schemeClr val="bg1">
                    <a:lumMod val="95000"/>
                    <a:lumOff val="5000"/>
                  </a:schemeClr>
                </a:solidFill>
                <a:latin typeface="Times New Roman" panose="02020603050405020304" pitchFamily="18" charset="0"/>
                <a:cs typeface="Times New Roman" panose="02020603050405020304" pitchFamily="18" charset="0"/>
              </a:rPr>
              <a:t>sunny|class</a:t>
            </a:r>
            <a:r>
              <a:rPr lang="en-US" sz="1600" b="1" dirty="0">
                <a:solidFill>
                  <a:schemeClr val="bg1">
                    <a:lumMod val="95000"/>
                    <a:lumOff val="5000"/>
                  </a:schemeClr>
                </a:solidFill>
                <a:latin typeface="Times New Roman" panose="02020603050405020304" pitchFamily="18" charset="0"/>
                <a:cs typeface="Times New Roman" panose="02020603050405020304" pitchFamily="18" charset="0"/>
              </a:rPr>
              <a:t>=stay-home) * P(class=stay-home) </a:t>
            </a:r>
          </a:p>
          <a:p>
            <a:pPr algn="just">
              <a:buFont typeface="Wingdings" panose="05000000000000000000" pitchFamily="2" charset="2"/>
              <a:buChar char="v"/>
            </a:pPr>
            <a:r>
              <a:rPr lang="en-US" sz="1600" dirty="0">
                <a:solidFill>
                  <a:schemeClr val="bg1">
                    <a:lumMod val="95000"/>
                    <a:lumOff val="5000"/>
                  </a:schemeClr>
                </a:solidFill>
                <a:latin typeface="Times New Roman" panose="02020603050405020304" pitchFamily="18" charset="0"/>
                <a:cs typeface="Times New Roman" panose="02020603050405020304" pitchFamily="18" charset="0"/>
              </a:rPr>
              <a:t>We can choose the class that has the largest calculated value. We can turn these values into probabilities by normalizing them as follows: </a:t>
            </a:r>
          </a:p>
          <a:p>
            <a:pPr algn="ctr"/>
            <a:r>
              <a:rPr lang="en-US" sz="1600" b="1" dirty="0">
                <a:solidFill>
                  <a:schemeClr val="bg1">
                    <a:lumMod val="95000"/>
                    <a:lumOff val="5000"/>
                  </a:schemeClr>
                </a:solidFill>
                <a:latin typeface="Times New Roman" panose="02020603050405020304" pitchFamily="18" charset="0"/>
                <a:cs typeface="Times New Roman" panose="02020603050405020304" pitchFamily="18" charset="0"/>
              </a:rPr>
              <a:t>P(go-</a:t>
            </a:r>
            <a:r>
              <a:rPr lang="en-US" sz="1600" b="1" dirty="0" err="1">
                <a:solidFill>
                  <a:schemeClr val="bg1">
                    <a:lumMod val="95000"/>
                    <a:lumOff val="5000"/>
                  </a:schemeClr>
                </a:solidFill>
                <a:latin typeface="Times New Roman" panose="02020603050405020304" pitchFamily="18" charset="0"/>
                <a:cs typeface="Times New Roman" panose="02020603050405020304" pitchFamily="18" charset="0"/>
              </a:rPr>
              <a:t>out|weather</a:t>
            </a:r>
            <a:r>
              <a:rPr lang="en-US" sz="1600" b="1" dirty="0">
                <a:solidFill>
                  <a:schemeClr val="bg1">
                    <a:lumMod val="95000"/>
                    <a:lumOff val="5000"/>
                  </a:schemeClr>
                </a:solidFill>
                <a:latin typeface="Times New Roman" panose="02020603050405020304" pitchFamily="18" charset="0"/>
                <a:cs typeface="Times New Roman" panose="02020603050405020304" pitchFamily="18" charset="0"/>
              </a:rPr>
              <a:t>=sunny) = go-out / (go-out + stay-home) P(stay-</a:t>
            </a:r>
            <a:r>
              <a:rPr lang="en-US" sz="1600" b="1" dirty="0" err="1">
                <a:solidFill>
                  <a:schemeClr val="bg1">
                    <a:lumMod val="95000"/>
                    <a:lumOff val="5000"/>
                  </a:schemeClr>
                </a:solidFill>
                <a:latin typeface="Times New Roman" panose="02020603050405020304" pitchFamily="18" charset="0"/>
                <a:cs typeface="Times New Roman" panose="02020603050405020304" pitchFamily="18" charset="0"/>
              </a:rPr>
              <a:t>home|weather</a:t>
            </a:r>
            <a:r>
              <a:rPr lang="en-US" sz="1600" b="1" dirty="0">
                <a:solidFill>
                  <a:schemeClr val="bg1">
                    <a:lumMod val="95000"/>
                    <a:lumOff val="5000"/>
                  </a:schemeClr>
                </a:solidFill>
                <a:latin typeface="Times New Roman" panose="02020603050405020304" pitchFamily="18" charset="0"/>
                <a:cs typeface="Times New Roman" panose="02020603050405020304" pitchFamily="18" charset="0"/>
              </a:rPr>
              <a:t>=sunny) = stay-home / (go-out + stay-home) </a:t>
            </a:r>
            <a:endParaRPr lang="en-IN" sz="1600" b="1" dirty="0">
              <a:solidFill>
                <a:schemeClr val="bg1">
                  <a:lumMod val="95000"/>
                  <a:lumOff val="5000"/>
                </a:schemeClr>
              </a:solidFill>
              <a:latin typeface="Times New Roman" panose="02020603050405020304" pitchFamily="18" charset="0"/>
              <a:cs typeface="Times New Roman" panose="02020603050405020304" pitchFamily="18" charset="0"/>
            </a:endParaRPr>
          </a:p>
          <a:p>
            <a:pPr algn="just"/>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a:p>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a:p>
            <a:endParaRPr lang="en-US"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1522" y="229083"/>
            <a:ext cx="4976948" cy="439573"/>
          </a:xfrm>
        </p:spPr>
        <p:txBody>
          <a:bodyPr>
            <a:normAutofit fontScale="90000"/>
          </a:bodyPr>
          <a:lstStyle/>
          <a:p>
            <a:r>
              <a:rPr lang="en-IN" b="1" dirty="0">
                <a:highlight>
                  <a:srgbClr val="808080"/>
                </a:highlight>
                <a:latin typeface="Times New Roman" panose="02020603050405020304" pitchFamily="18" charset="0"/>
                <a:cs typeface="Times New Roman" panose="02020603050405020304" pitchFamily="18" charset="0"/>
              </a:rPr>
              <a:t>Modules included:</a:t>
            </a:r>
          </a:p>
        </p:txBody>
      </p:sp>
      <p:sp>
        <p:nvSpPr>
          <p:cNvPr id="3" name="Content Placeholder 2"/>
          <p:cNvSpPr>
            <a:spLocks noGrp="1"/>
          </p:cNvSpPr>
          <p:nvPr>
            <p:ph idx="1"/>
          </p:nvPr>
        </p:nvSpPr>
        <p:spPr>
          <a:xfrm>
            <a:off x="1141412" y="770710"/>
            <a:ext cx="10105708" cy="5930536"/>
          </a:xfrm>
        </p:spPr>
        <p:txBody>
          <a:bodyPr/>
          <a:lstStyle/>
          <a:p>
            <a:pPr>
              <a:buNone/>
            </a:pPr>
            <a:r>
              <a:rPr lang="en-IN" b="1" dirty="0">
                <a:solidFill>
                  <a:schemeClr val="bg1">
                    <a:lumMod val="95000"/>
                    <a:lumOff val="5000"/>
                  </a:schemeClr>
                </a:solidFill>
                <a:latin typeface="Times New Roman" panose="02020603050405020304" pitchFamily="18" charset="0"/>
                <a:cs typeface="Times New Roman" panose="02020603050405020304" pitchFamily="18" charset="0"/>
              </a:rPr>
              <a:t>There are 4 modules used for this project they are listed below:</a:t>
            </a:r>
          </a:p>
          <a:p>
            <a:pPr>
              <a:buNone/>
            </a:pPr>
            <a:r>
              <a:rPr lang="en-IN" sz="2000" b="1" dirty="0">
                <a:solidFill>
                  <a:schemeClr val="bg1">
                    <a:lumMod val="95000"/>
                    <a:lumOff val="5000"/>
                  </a:schemeClr>
                </a:solidFill>
                <a:latin typeface="Times New Roman" panose="02020603050405020304" pitchFamily="18" charset="0"/>
                <a:cs typeface="Times New Roman" panose="02020603050405020304" pitchFamily="18" charset="0"/>
              </a:rPr>
              <a:t>1.Upload Files.</a:t>
            </a:r>
          </a:p>
          <a:p>
            <a:pPr>
              <a:buNone/>
            </a:pPr>
            <a:r>
              <a:rPr lang="en-IN" sz="2000" b="1" dirty="0">
                <a:solidFill>
                  <a:schemeClr val="bg1">
                    <a:lumMod val="95000"/>
                    <a:lumOff val="5000"/>
                  </a:schemeClr>
                </a:solidFill>
                <a:latin typeface="Times New Roman" panose="02020603050405020304" pitchFamily="18" charset="0"/>
                <a:cs typeface="Times New Roman" panose="02020603050405020304" pitchFamily="18" charset="0"/>
              </a:rPr>
              <a:t>2.Conversation Monitoring.</a:t>
            </a:r>
          </a:p>
          <a:p>
            <a:pPr>
              <a:buNone/>
            </a:pPr>
            <a:r>
              <a:rPr lang="en-IN" sz="2000" b="1" dirty="0">
                <a:solidFill>
                  <a:schemeClr val="bg1">
                    <a:lumMod val="95000"/>
                    <a:lumOff val="5000"/>
                  </a:schemeClr>
                </a:solidFill>
                <a:latin typeface="Times New Roman" panose="02020603050405020304" pitchFamily="18" charset="0"/>
                <a:cs typeface="Times New Roman" panose="02020603050405020304" pitchFamily="18" charset="0"/>
              </a:rPr>
              <a:t>3.Download Files.</a:t>
            </a:r>
          </a:p>
          <a:p>
            <a:pPr>
              <a:buNone/>
            </a:pPr>
            <a:r>
              <a:rPr lang="en-IN" sz="2000" b="1" dirty="0">
                <a:solidFill>
                  <a:schemeClr val="bg1">
                    <a:lumMod val="95000"/>
                    <a:lumOff val="5000"/>
                  </a:schemeClr>
                </a:solidFill>
                <a:latin typeface="Times New Roman" panose="02020603050405020304" pitchFamily="18" charset="0"/>
                <a:cs typeface="Times New Roman" panose="02020603050405020304" pitchFamily="18" charset="0"/>
              </a:rPr>
              <a:t>4.Graphical Representations</a:t>
            </a:r>
            <a:r>
              <a:rPr lang="en-IN" b="1" dirty="0">
                <a:solidFill>
                  <a:schemeClr val="bg1">
                    <a:lumMod val="95000"/>
                    <a:lumOff val="5000"/>
                  </a:schemeClr>
                </a:solidFill>
                <a:latin typeface="Times New Roman" panose="02020603050405020304" pitchFamily="18" charset="0"/>
                <a:cs typeface="Times New Roman" panose="02020603050405020304" pitchFamily="18" charset="0"/>
              </a:rPr>
              <a:t>.</a:t>
            </a:r>
          </a:p>
        </p:txBody>
      </p:sp>
      <p:pic>
        <p:nvPicPr>
          <p:cNvPr id="4" name="Picture 3" descr="images (2).jpeg"/>
          <p:cNvPicPr>
            <a:picLocks noChangeAspect="1"/>
          </p:cNvPicPr>
          <p:nvPr/>
        </p:nvPicPr>
        <p:blipFill>
          <a:blip r:embed="rId2"/>
          <a:stretch>
            <a:fillRect/>
          </a:stretch>
        </p:blipFill>
        <p:spPr>
          <a:xfrm>
            <a:off x="1301522" y="3794351"/>
            <a:ext cx="21431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images (3).jpeg"/>
          <p:cNvPicPr>
            <a:picLocks noChangeAspect="1"/>
          </p:cNvPicPr>
          <p:nvPr/>
        </p:nvPicPr>
        <p:blipFill>
          <a:blip r:embed="rId3"/>
          <a:stretch>
            <a:fillRect/>
          </a:stretch>
        </p:blipFill>
        <p:spPr>
          <a:xfrm>
            <a:off x="3762102" y="3788229"/>
            <a:ext cx="2286001" cy="21372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images (4).jpeg"/>
          <p:cNvPicPr>
            <a:picLocks noChangeAspect="1"/>
          </p:cNvPicPr>
          <p:nvPr/>
        </p:nvPicPr>
        <p:blipFill>
          <a:blip r:embed="rId4"/>
          <a:stretch>
            <a:fillRect/>
          </a:stretch>
        </p:blipFill>
        <p:spPr>
          <a:xfrm>
            <a:off x="6300651" y="3788228"/>
            <a:ext cx="2307772" cy="21531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descr="images.png"/>
          <p:cNvPicPr>
            <a:picLocks noChangeAspect="1"/>
          </p:cNvPicPr>
          <p:nvPr/>
        </p:nvPicPr>
        <p:blipFill>
          <a:blip r:embed="rId5"/>
          <a:stretch>
            <a:fillRect/>
          </a:stretch>
        </p:blipFill>
        <p:spPr>
          <a:xfrm>
            <a:off x="8856617" y="3788228"/>
            <a:ext cx="2272937" cy="21706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E8380-C363-438F-9C24-9EC48C9B0974}"/>
              </a:ext>
            </a:extLst>
          </p:cNvPr>
          <p:cNvSpPr>
            <a:spLocks noGrp="1"/>
          </p:cNvSpPr>
          <p:nvPr>
            <p:ph type="title"/>
          </p:nvPr>
        </p:nvSpPr>
        <p:spPr/>
        <p:txBody>
          <a:bodyPr/>
          <a:lstStyle/>
          <a:p>
            <a:endParaRPr lang="en-US" b="1" dirty="0">
              <a:effectLst>
                <a:outerShdw blurRad="38100" dist="38100" dir="2700000" algn="tl">
                  <a:srgbClr val="000000">
                    <a:alpha val="43137"/>
                  </a:srgbClr>
                </a:outerShdw>
              </a:effectLst>
            </a:endParaRPr>
          </a:p>
        </p:txBody>
      </p:sp>
      <p:graphicFrame>
        <p:nvGraphicFramePr>
          <p:cNvPr id="5" name="Content Placeholder 4">
            <a:extLst>
              <a:ext uri="{FF2B5EF4-FFF2-40B4-BE49-F238E27FC236}">
                <a16:creationId xmlns:a16="http://schemas.microsoft.com/office/drawing/2014/main" id="{2FE682C4-091A-4202-B3BC-0C0388772702}"/>
              </a:ext>
            </a:extLst>
          </p:cNvPr>
          <p:cNvGraphicFramePr>
            <a:graphicFrameLocks noGrp="1"/>
          </p:cNvGraphicFramePr>
          <p:nvPr>
            <p:ph idx="1"/>
            <p:extLst>
              <p:ext uri="{D42A27DB-BD31-4B8C-83A1-F6EECF244321}">
                <p14:modId xmlns:p14="http://schemas.microsoft.com/office/powerpoint/2010/main" val="3954396959"/>
              </p:ext>
            </p:extLst>
          </p:nvPr>
        </p:nvGraphicFramePr>
        <p:xfrm>
          <a:off x="0" y="0"/>
          <a:ext cx="12192000" cy="6857999"/>
        </p:xfrm>
        <a:graphic>
          <a:graphicData uri="http://schemas.openxmlformats.org/drawingml/2006/table">
            <a:tbl>
              <a:tblPr firstRow="1" firstCol="1" bandRow="1">
                <a:tableStyleId>{5C22544A-7EE6-4342-B048-85BDC9FD1C3A}</a:tableStyleId>
              </a:tblPr>
              <a:tblGrid>
                <a:gridCol w="1010028">
                  <a:extLst>
                    <a:ext uri="{9D8B030D-6E8A-4147-A177-3AD203B41FA5}">
                      <a16:colId xmlns:a16="http://schemas.microsoft.com/office/drawing/2014/main" val="535879734"/>
                    </a:ext>
                  </a:extLst>
                </a:gridCol>
                <a:gridCol w="2277940">
                  <a:extLst>
                    <a:ext uri="{9D8B030D-6E8A-4147-A177-3AD203B41FA5}">
                      <a16:colId xmlns:a16="http://schemas.microsoft.com/office/drawing/2014/main" val="2335267789"/>
                    </a:ext>
                  </a:extLst>
                </a:gridCol>
                <a:gridCol w="2578801">
                  <a:extLst>
                    <a:ext uri="{9D8B030D-6E8A-4147-A177-3AD203B41FA5}">
                      <a16:colId xmlns:a16="http://schemas.microsoft.com/office/drawing/2014/main" val="1694279044"/>
                    </a:ext>
                  </a:extLst>
                </a:gridCol>
                <a:gridCol w="2328084">
                  <a:extLst>
                    <a:ext uri="{9D8B030D-6E8A-4147-A177-3AD203B41FA5}">
                      <a16:colId xmlns:a16="http://schemas.microsoft.com/office/drawing/2014/main" val="295011405"/>
                    </a:ext>
                  </a:extLst>
                </a:gridCol>
                <a:gridCol w="2191983">
                  <a:extLst>
                    <a:ext uri="{9D8B030D-6E8A-4147-A177-3AD203B41FA5}">
                      <a16:colId xmlns:a16="http://schemas.microsoft.com/office/drawing/2014/main" val="3778895154"/>
                    </a:ext>
                  </a:extLst>
                </a:gridCol>
                <a:gridCol w="1805164">
                  <a:extLst>
                    <a:ext uri="{9D8B030D-6E8A-4147-A177-3AD203B41FA5}">
                      <a16:colId xmlns:a16="http://schemas.microsoft.com/office/drawing/2014/main" val="474847044"/>
                    </a:ext>
                  </a:extLst>
                </a:gridCol>
              </a:tblGrid>
              <a:tr h="882600">
                <a:tc>
                  <a:txBody>
                    <a:bodyPr/>
                    <a:lstStyle/>
                    <a:p>
                      <a:pPr marL="0" marR="0" algn="l" fontAlgn="t">
                        <a:lnSpc>
                          <a:spcPct val="150000"/>
                        </a:lnSpc>
                        <a:spcBef>
                          <a:spcPts val="0"/>
                        </a:spcBef>
                        <a:spcAft>
                          <a:spcPts val="1000"/>
                        </a:spcAft>
                      </a:pPr>
                      <a:r>
                        <a:rPr lang="en-US" sz="1600" u="none" strike="noStrike">
                          <a:effectLst/>
                        </a:rPr>
                        <a:t>Test case ID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Description</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Test steps</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Expected value</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Actual value</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OK/Error</a:t>
                      </a:r>
                      <a:endParaRPr lang="en-US" sz="2400" b="0" i="0" u="none" strike="noStrike">
                        <a:effectLst/>
                        <a:latin typeface="Arial" panose="020B0604020202020204" pitchFamily="34" charset="0"/>
                      </a:endParaRPr>
                    </a:p>
                  </a:txBody>
                  <a:tcPr marL="25158" marR="25158" marT="2795" marB="0"/>
                </a:tc>
                <a:extLst>
                  <a:ext uri="{0D108BD9-81ED-4DB2-BD59-A6C34878D82A}">
                    <a16:rowId xmlns:a16="http://schemas.microsoft.com/office/drawing/2014/main" val="1999472350"/>
                  </a:ext>
                </a:extLst>
              </a:tr>
              <a:tr h="707142">
                <a:tc>
                  <a:txBody>
                    <a:bodyPr/>
                    <a:lstStyle/>
                    <a:p>
                      <a:pPr marL="0" marR="0" algn="l" fontAlgn="t">
                        <a:lnSpc>
                          <a:spcPct val="150000"/>
                        </a:lnSpc>
                        <a:spcBef>
                          <a:spcPts val="0"/>
                        </a:spcBef>
                        <a:spcAft>
                          <a:spcPts val="1000"/>
                        </a:spcAft>
                      </a:pPr>
                      <a:r>
                        <a:rPr lang="en-US" sz="1600" u="none" strike="noStrike">
                          <a:effectLst/>
                        </a:rPr>
                        <a:t>1.</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Verify login page</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Input username and password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Login page</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Invalid data</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error</a:t>
                      </a:r>
                      <a:endParaRPr lang="en-US" sz="2400" b="0" i="0" u="none" strike="noStrike">
                        <a:effectLst/>
                        <a:latin typeface="Arial" panose="020B0604020202020204" pitchFamily="34" charset="0"/>
                      </a:endParaRPr>
                    </a:p>
                  </a:txBody>
                  <a:tcPr marL="25158" marR="25158" marT="2795" marB="0"/>
                </a:tc>
                <a:extLst>
                  <a:ext uri="{0D108BD9-81ED-4DB2-BD59-A6C34878D82A}">
                    <a16:rowId xmlns:a16="http://schemas.microsoft.com/office/drawing/2014/main" val="2812341274"/>
                  </a:ext>
                </a:extLst>
              </a:tr>
              <a:tr h="707142">
                <a:tc>
                  <a:txBody>
                    <a:bodyPr/>
                    <a:lstStyle/>
                    <a:p>
                      <a:pPr marL="0" marR="0" algn="l" fontAlgn="t">
                        <a:lnSpc>
                          <a:spcPct val="150000"/>
                        </a:lnSpc>
                        <a:spcBef>
                          <a:spcPts val="0"/>
                        </a:spcBef>
                        <a:spcAft>
                          <a:spcPts val="1000"/>
                        </a:spcAft>
                      </a:pPr>
                      <a:r>
                        <a:rPr lang="en-US" sz="1600" u="none" strike="noStrike">
                          <a:effectLst/>
                        </a:rPr>
                        <a:t>2</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Verify login page</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Input username and password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Login page</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Login page</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ok</a:t>
                      </a:r>
                      <a:endParaRPr lang="en-US" sz="2400" b="0" i="0" u="none" strike="noStrike">
                        <a:effectLst/>
                        <a:latin typeface="Arial" panose="020B0604020202020204" pitchFamily="34" charset="0"/>
                      </a:endParaRPr>
                    </a:p>
                  </a:txBody>
                  <a:tcPr marL="25158" marR="25158" marT="2795" marB="0"/>
                </a:tc>
                <a:extLst>
                  <a:ext uri="{0D108BD9-81ED-4DB2-BD59-A6C34878D82A}">
                    <a16:rowId xmlns:a16="http://schemas.microsoft.com/office/drawing/2014/main" val="354269542"/>
                  </a:ext>
                </a:extLst>
              </a:tr>
              <a:tr h="531686">
                <a:tc>
                  <a:txBody>
                    <a:bodyPr/>
                    <a:lstStyle/>
                    <a:p>
                      <a:pPr marL="0" marR="0" algn="l" fontAlgn="t">
                        <a:lnSpc>
                          <a:spcPct val="150000"/>
                        </a:lnSpc>
                        <a:spcBef>
                          <a:spcPts val="0"/>
                        </a:spcBef>
                        <a:spcAft>
                          <a:spcPts val="1000"/>
                        </a:spcAft>
                      </a:pPr>
                      <a:r>
                        <a:rPr lang="en-US" sz="1600" u="none" strike="noStrike">
                          <a:effectLst/>
                        </a:rPr>
                        <a:t>3.</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Verify registration page</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Registration</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User profile</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Registration failed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error</a:t>
                      </a:r>
                      <a:endParaRPr lang="en-US" sz="2400" b="0" i="0" u="none" strike="noStrike">
                        <a:effectLst/>
                        <a:latin typeface="Arial" panose="020B0604020202020204" pitchFamily="34" charset="0"/>
                      </a:endParaRPr>
                    </a:p>
                  </a:txBody>
                  <a:tcPr marL="25158" marR="25158" marT="2795" marB="0"/>
                </a:tc>
                <a:extLst>
                  <a:ext uri="{0D108BD9-81ED-4DB2-BD59-A6C34878D82A}">
                    <a16:rowId xmlns:a16="http://schemas.microsoft.com/office/drawing/2014/main" val="1608810157"/>
                  </a:ext>
                </a:extLst>
              </a:tr>
              <a:tr h="531686">
                <a:tc>
                  <a:txBody>
                    <a:bodyPr/>
                    <a:lstStyle/>
                    <a:p>
                      <a:pPr marL="0" marR="0" algn="l" fontAlgn="t">
                        <a:lnSpc>
                          <a:spcPct val="150000"/>
                        </a:lnSpc>
                        <a:spcBef>
                          <a:spcPts val="0"/>
                        </a:spcBef>
                        <a:spcAft>
                          <a:spcPts val="1000"/>
                        </a:spcAft>
                      </a:pPr>
                      <a:r>
                        <a:rPr lang="en-US" sz="1600" u="none" strike="noStrike">
                          <a:effectLst/>
                        </a:rPr>
                        <a:t>6.</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Verify registration page</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Registration</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User profile</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User profile</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ok</a:t>
                      </a:r>
                      <a:endParaRPr lang="en-US" sz="2400" b="0" i="0" u="none" strike="noStrike">
                        <a:effectLst/>
                        <a:latin typeface="Arial" panose="020B0604020202020204" pitchFamily="34" charset="0"/>
                      </a:endParaRPr>
                    </a:p>
                  </a:txBody>
                  <a:tcPr marL="25158" marR="25158" marT="2795" marB="0"/>
                </a:tc>
                <a:extLst>
                  <a:ext uri="{0D108BD9-81ED-4DB2-BD59-A6C34878D82A}">
                    <a16:rowId xmlns:a16="http://schemas.microsoft.com/office/drawing/2014/main" val="408326189"/>
                  </a:ext>
                </a:extLst>
              </a:tr>
              <a:tr h="531686">
                <a:tc>
                  <a:txBody>
                    <a:bodyPr/>
                    <a:lstStyle/>
                    <a:p>
                      <a:pPr marL="0" marR="0" algn="l" fontAlgn="t">
                        <a:lnSpc>
                          <a:spcPct val="150000"/>
                        </a:lnSpc>
                        <a:spcBef>
                          <a:spcPts val="0"/>
                        </a:spcBef>
                        <a:spcAft>
                          <a:spcPts val="1000"/>
                        </a:spcAft>
                      </a:pPr>
                      <a:r>
                        <a:rPr lang="en-US" sz="1600" u="none" strike="noStrike">
                          <a:effectLst/>
                        </a:rPr>
                        <a:t>5.</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Query is to be posted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Posting query</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Query is posted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Unable to post the query</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error</a:t>
                      </a:r>
                      <a:endParaRPr lang="en-US" sz="2400" b="0" i="0" u="none" strike="noStrike">
                        <a:effectLst/>
                        <a:latin typeface="Arial" panose="020B0604020202020204" pitchFamily="34" charset="0"/>
                      </a:endParaRPr>
                    </a:p>
                  </a:txBody>
                  <a:tcPr marL="25158" marR="25158" marT="2795" marB="0"/>
                </a:tc>
                <a:extLst>
                  <a:ext uri="{0D108BD9-81ED-4DB2-BD59-A6C34878D82A}">
                    <a16:rowId xmlns:a16="http://schemas.microsoft.com/office/drawing/2014/main" val="1115451775"/>
                  </a:ext>
                </a:extLst>
              </a:tr>
              <a:tr h="380537">
                <a:tc>
                  <a:txBody>
                    <a:bodyPr/>
                    <a:lstStyle/>
                    <a:p>
                      <a:pPr marL="0" marR="0" algn="l" fontAlgn="t">
                        <a:lnSpc>
                          <a:spcPct val="150000"/>
                        </a:lnSpc>
                        <a:spcBef>
                          <a:spcPts val="0"/>
                        </a:spcBef>
                        <a:spcAft>
                          <a:spcPts val="1000"/>
                        </a:spcAft>
                      </a:pPr>
                      <a:r>
                        <a:rPr lang="en-US" sz="1600" u="none" strike="noStrike">
                          <a:effectLst/>
                        </a:rPr>
                        <a:t>6.</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Query is to be posted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Posting query</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Query is posted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Successfully posted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ok</a:t>
                      </a:r>
                      <a:endParaRPr lang="en-US" sz="2400" b="0" i="0" u="none" strike="noStrike">
                        <a:effectLst/>
                        <a:latin typeface="Arial" panose="020B0604020202020204" pitchFamily="34" charset="0"/>
                      </a:endParaRPr>
                    </a:p>
                  </a:txBody>
                  <a:tcPr marL="25158" marR="25158" marT="2795" marB="0"/>
                </a:tc>
                <a:extLst>
                  <a:ext uri="{0D108BD9-81ED-4DB2-BD59-A6C34878D82A}">
                    <a16:rowId xmlns:a16="http://schemas.microsoft.com/office/drawing/2014/main" val="3462726095"/>
                  </a:ext>
                </a:extLst>
              </a:tr>
              <a:tr h="380537">
                <a:tc>
                  <a:txBody>
                    <a:bodyPr/>
                    <a:lstStyle/>
                    <a:p>
                      <a:pPr marL="0" marR="0" algn="l" fontAlgn="t">
                        <a:lnSpc>
                          <a:spcPct val="150000"/>
                        </a:lnSpc>
                        <a:spcBef>
                          <a:spcPts val="0"/>
                        </a:spcBef>
                        <a:spcAft>
                          <a:spcPts val="1000"/>
                        </a:spcAft>
                      </a:pPr>
                      <a:r>
                        <a:rPr lang="en-US" sz="1600" u="none" strike="noStrike">
                          <a:effectLst/>
                        </a:rPr>
                        <a:t>7.</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Files to be upload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Upload file</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File to upload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File name is entered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ok</a:t>
                      </a:r>
                      <a:endParaRPr lang="en-US" sz="2400" b="0" i="0" u="none" strike="noStrike">
                        <a:effectLst/>
                        <a:latin typeface="Arial" panose="020B0604020202020204" pitchFamily="34" charset="0"/>
                      </a:endParaRPr>
                    </a:p>
                  </a:txBody>
                  <a:tcPr marL="25158" marR="25158" marT="2795" marB="0"/>
                </a:tc>
                <a:extLst>
                  <a:ext uri="{0D108BD9-81ED-4DB2-BD59-A6C34878D82A}">
                    <a16:rowId xmlns:a16="http://schemas.microsoft.com/office/drawing/2014/main" val="2793040968"/>
                  </a:ext>
                </a:extLst>
              </a:tr>
              <a:tr h="380537">
                <a:tc>
                  <a:txBody>
                    <a:bodyPr/>
                    <a:lstStyle/>
                    <a:p>
                      <a:pPr marL="0" marR="0" algn="l" fontAlgn="t">
                        <a:lnSpc>
                          <a:spcPct val="150000"/>
                        </a:lnSpc>
                        <a:spcBef>
                          <a:spcPts val="0"/>
                        </a:spcBef>
                        <a:spcAft>
                          <a:spcPts val="1000"/>
                        </a:spcAft>
                      </a:pPr>
                      <a:r>
                        <a:rPr lang="en-US" sz="1600" u="none" strike="noStrike">
                          <a:effectLst/>
                        </a:rPr>
                        <a:t>8.</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Files to be upload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Upload file</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File to upload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Unknown file</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error</a:t>
                      </a:r>
                      <a:endParaRPr lang="en-US" sz="2400" b="0" i="0" u="none" strike="noStrike">
                        <a:effectLst/>
                        <a:latin typeface="Arial" panose="020B0604020202020204" pitchFamily="34" charset="0"/>
                      </a:endParaRPr>
                    </a:p>
                  </a:txBody>
                  <a:tcPr marL="25158" marR="25158" marT="2795" marB="0"/>
                </a:tc>
                <a:extLst>
                  <a:ext uri="{0D108BD9-81ED-4DB2-BD59-A6C34878D82A}">
                    <a16:rowId xmlns:a16="http://schemas.microsoft.com/office/drawing/2014/main" val="3752428168"/>
                  </a:ext>
                </a:extLst>
              </a:tr>
              <a:tr h="380537">
                <a:tc>
                  <a:txBody>
                    <a:bodyPr/>
                    <a:lstStyle/>
                    <a:p>
                      <a:pPr marL="0" marR="0" algn="l" fontAlgn="t">
                        <a:lnSpc>
                          <a:spcPct val="150000"/>
                        </a:lnSpc>
                        <a:spcBef>
                          <a:spcPts val="0"/>
                        </a:spcBef>
                        <a:spcAft>
                          <a:spcPts val="1000"/>
                        </a:spcAft>
                      </a:pPr>
                      <a:r>
                        <a:rPr lang="en-US" sz="1600" u="none" strike="noStrike">
                          <a:effectLst/>
                        </a:rPr>
                        <a:t>9.</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Files to be requested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Enter request file</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File to be send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File name is Request</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ok</a:t>
                      </a:r>
                      <a:endParaRPr lang="en-US" sz="2400" b="0" i="0" u="none" strike="noStrike">
                        <a:effectLst/>
                        <a:latin typeface="Arial" panose="020B0604020202020204" pitchFamily="34" charset="0"/>
                      </a:endParaRPr>
                    </a:p>
                  </a:txBody>
                  <a:tcPr marL="25158" marR="25158" marT="2795" marB="0"/>
                </a:tc>
                <a:extLst>
                  <a:ext uri="{0D108BD9-81ED-4DB2-BD59-A6C34878D82A}">
                    <a16:rowId xmlns:a16="http://schemas.microsoft.com/office/drawing/2014/main" val="3329243736"/>
                  </a:ext>
                </a:extLst>
              </a:tr>
              <a:tr h="380537">
                <a:tc>
                  <a:txBody>
                    <a:bodyPr/>
                    <a:lstStyle/>
                    <a:p>
                      <a:pPr marL="0" marR="0" algn="l" fontAlgn="t">
                        <a:lnSpc>
                          <a:spcPct val="150000"/>
                        </a:lnSpc>
                        <a:spcBef>
                          <a:spcPts val="0"/>
                        </a:spcBef>
                        <a:spcAft>
                          <a:spcPts val="1000"/>
                        </a:spcAft>
                      </a:pPr>
                      <a:r>
                        <a:rPr lang="en-US" sz="1600" u="none" strike="noStrike">
                          <a:effectLst/>
                        </a:rPr>
                        <a:t>10.</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Files to be reuested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Enter request file</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File to be send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File not found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error</a:t>
                      </a:r>
                      <a:endParaRPr lang="en-US" sz="2400" b="0" i="0" u="none" strike="noStrike">
                        <a:effectLst/>
                        <a:latin typeface="Arial" panose="020B0604020202020204" pitchFamily="34" charset="0"/>
                      </a:endParaRPr>
                    </a:p>
                  </a:txBody>
                  <a:tcPr marL="25158" marR="25158" marT="2795" marB="0"/>
                </a:tc>
                <a:extLst>
                  <a:ext uri="{0D108BD9-81ED-4DB2-BD59-A6C34878D82A}">
                    <a16:rowId xmlns:a16="http://schemas.microsoft.com/office/drawing/2014/main" val="166549092"/>
                  </a:ext>
                </a:extLst>
              </a:tr>
              <a:tr h="531686">
                <a:tc>
                  <a:txBody>
                    <a:bodyPr/>
                    <a:lstStyle/>
                    <a:p>
                      <a:pPr marL="0" marR="0" algn="l" fontAlgn="t">
                        <a:lnSpc>
                          <a:spcPct val="150000"/>
                        </a:lnSpc>
                        <a:spcBef>
                          <a:spcPts val="0"/>
                        </a:spcBef>
                        <a:spcAft>
                          <a:spcPts val="1000"/>
                        </a:spcAft>
                      </a:pPr>
                      <a:r>
                        <a:rPr lang="en-US" sz="1600" u="none" strike="noStrike">
                          <a:effectLst/>
                        </a:rPr>
                        <a:t>11.</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dirty="0">
                          <a:effectLst/>
                        </a:rPr>
                        <a:t>Chat Module</a:t>
                      </a:r>
                      <a:endParaRPr lang="en-US" sz="2400" b="0" i="0" u="none" strike="noStrike" dirty="0">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Enter text</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Negative Text is entered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Possitive Text is entered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error</a:t>
                      </a:r>
                      <a:endParaRPr lang="en-US" sz="2400" b="0" i="0" u="none" strike="noStrike">
                        <a:effectLst/>
                        <a:latin typeface="Arial" panose="020B0604020202020204" pitchFamily="34" charset="0"/>
                      </a:endParaRPr>
                    </a:p>
                  </a:txBody>
                  <a:tcPr marL="25158" marR="25158" marT="2795" marB="0"/>
                </a:tc>
                <a:extLst>
                  <a:ext uri="{0D108BD9-81ED-4DB2-BD59-A6C34878D82A}">
                    <a16:rowId xmlns:a16="http://schemas.microsoft.com/office/drawing/2014/main" val="3486877350"/>
                  </a:ext>
                </a:extLst>
              </a:tr>
              <a:tr h="531686">
                <a:tc>
                  <a:txBody>
                    <a:bodyPr/>
                    <a:lstStyle/>
                    <a:p>
                      <a:pPr marL="0" marR="0" algn="l" fontAlgn="t">
                        <a:lnSpc>
                          <a:spcPct val="150000"/>
                        </a:lnSpc>
                        <a:spcBef>
                          <a:spcPts val="0"/>
                        </a:spcBef>
                        <a:spcAft>
                          <a:spcPts val="1000"/>
                        </a:spcAft>
                      </a:pPr>
                      <a:r>
                        <a:rPr lang="en-US" sz="1600" u="none" strike="noStrike">
                          <a:effectLst/>
                        </a:rPr>
                        <a:t>12.</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Chat Module</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dirty="0">
                          <a:effectLst/>
                        </a:rPr>
                        <a:t>Enter text</a:t>
                      </a:r>
                      <a:endParaRPr lang="en-US" sz="2400" b="0" i="0" u="none" strike="noStrike" dirty="0">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Possitive Text is entered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a:effectLst/>
                        </a:rPr>
                        <a:t>Possitive Text is entered</a:t>
                      </a:r>
                      <a:endParaRPr lang="en-US" sz="2400" b="0" i="0" u="none" strike="noStrike">
                        <a:effectLst/>
                        <a:latin typeface="Arial" panose="020B0604020202020204" pitchFamily="34" charset="0"/>
                      </a:endParaRPr>
                    </a:p>
                  </a:txBody>
                  <a:tcPr marL="25158" marR="25158" marT="2795" marB="0"/>
                </a:tc>
                <a:tc>
                  <a:txBody>
                    <a:bodyPr/>
                    <a:lstStyle/>
                    <a:p>
                      <a:pPr marL="0" marR="0" algn="l" fontAlgn="t">
                        <a:lnSpc>
                          <a:spcPct val="150000"/>
                        </a:lnSpc>
                        <a:spcBef>
                          <a:spcPts val="0"/>
                        </a:spcBef>
                        <a:spcAft>
                          <a:spcPts val="1000"/>
                        </a:spcAft>
                      </a:pPr>
                      <a:r>
                        <a:rPr lang="en-US" sz="1600" u="none" strike="noStrike" dirty="0">
                          <a:effectLst/>
                        </a:rPr>
                        <a:t>ok</a:t>
                      </a:r>
                      <a:endParaRPr lang="en-US" sz="2400" b="0" i="0" u="none" strike="noStrike" dirty="0">
                        <a:effectLst/>
                        <a:latin typeface="Arial" panose="020B0604020202020204" pitchFamily="34" charset="0"/>
                      </a:endParaRPr>
                    </a:p>
                  </a:txBody>
                  <a:tcPr marL="25158" marR="25158" marT="2795" marB="0"/>
                </a:tc>
                <a:extLst>
                  <a:ext uri="{0D108BD9-81ED-4DB2-BD59-A6C34878D82A}">
                    <a16:rowId xmlns:a16="http://schemas.microsoft.com/office/drawing/2014/main" val="2696534165"/>
                  </a:ext>
                </a:extLst>
              </a:tr>
            </a:tbl>
          </a:graphicData>
        </a:graphic>
      </p:graphicFrame>
    </p:spTree>
    <p:extLst>
      <p:ext uri="{BB962C8B-B14F-4D97-AF65-F5344CB8AC3E}">
        <p14:creationId xmlns:p14="http://schemas.microsoft.com/office/powerpoint/2010/main" val="3034361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3001" y="-383060"/>
            <a:ext cx="9905998" cy="1478570"/>
          </a:xfrm>
        </p:spPr>
        <p:txBody>
          <a:bodyPr>
            <a:normAutofit/>
          </a:bodyPr>
          <a:lstStyle/>
          <a:p>
            <a:r>
              <a:rPr lang="en-IN" sz="3400" b="1" dirty="0">
                <a:solidFill>
                  <a:schemeClr val="bg1">
                    <a:lumMod val="95000"/>
                    <a:lumOff val="5000"/>
                  </a:schemeClr>
                </a:solidFill>
                <a:latin typeface="Times New Roman" pitchFamily="18" charset="0"/>
                <a:cs typeface="Times New Roman" pitchFamily="18" charset="0"/>
              </a:rPr>
              <a:t>Result and snapshots</a:t>
            </a:r>
          </a:p>
        </p:txBody>
      </p:sp>
      <p:pic>
        <p:nvPicPr>
          <p:cNvPr id="4" name="Content Placeholder 3"/>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8345" y="810655"/>
            <a:ext cx="5276335" cy="4601604"/>
          </a:xfrm>
          <a:prstGeom prst="rect">
            <a:avLst/>
          </a:prstGeom>
        </p:spPr>
      </p:pic>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5857026" y="1646122"/>
            <a:ext cx="5531785" cy="48535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732440" y="577658"/>
            <a:ext cx="5431790" cy="2493089"/>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6429580" y="573784"/>
            <a:ext cx="5501630" cy="2524258"/>
          </a:xfrm>
          <a:prstGeom prst="rect">
            <a:avLst/>
          </a:prstGeom>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781623" y="3408837"/>
            <a:ext cx="5497195" cy="3070744"/>
          </a:xfrm>
          <a:prstGeom prst="rect">
            <a:avLst/>
          </a:prstGeom>
        </p:spPr>
      </p:pic>
      <p:pic>
        <p:nvPicPr>
          <p:cNvPr id="9" name="Picture 8">
            <a:extLst>
              <a:ext uri="{FF2B5EF4-FFF2-40B4-BE49-F238E27FC236}">
                <a16:creationId xmlns:a16="http://schemas.microsoft.com/office/drawing/2014/main" id="{6BBB1744-0EBD-47B5-A0EF-699965B71883}"/>
              </a:ext>
            </a:extLst>
          </p:cNvPr>
          <p:cNvPicPr>
            <a:picLocks noChangeAspect="1"/>
          </p:cNvPicPr>
          <p:nvPr/>
        </p:nvPicPr>
        <p:blipFill>
          <a:blip r:embed="rId5"/>
          <a:stretch>
            <a:fillRect/>
          </a:stretch>
        </p:blipFill>
        <p:spPr>
          <a:xfrm>
            <a:off x="6429580" y="3408837"/>
            <a:ext cx="5113444" cy="29749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6C1FFA-E2BE-47EA-A718-11F26C5B5AF9}"/>
              </a:ext>
            </a:extLst>
          </p:cNvPr>
          <p:cNvPicPr>
            <a:picLocks noChangeAspect="1"/>
          </p:cNvPicPr>
          <p:nvPr/>
        </p:nvPicPr>
        <p:blipFill>
          <a:blip r:embed="rId2"/>
          <a:stretch>
            <a:fillRect/>
          </a:stretch>
        </p:blipFill>
        <p:spPr>
          <a:xfrm>
            <a:off x="475511" y="268758"/>
            <a:ext cx="5270382" cy="3157151"/>
          </a:xfrm>
          <a:prstGeom prst="rect">
            <a:avLst/>
          </a:prstGeom>
        </p:spPr>
      </p:pic>
      <p:pic>
        <p:nvPicPr>
          <p:cNvPr id="5" name="Picture 4">
            <a:extLst>
              <a:ext uri="{FF2B5EF4-FFF2-40B4-BE49-F238E27FC236}">
                <a16:creationId xmlns:a16="http://schemas.microsoft.com/office/drawing/2014/main" id="{0B0748B3-EE67-4FC1-B3B3-A49AF2C87C63}"/>
              </a:ext>
            </a:extLst>
          </p:cNvPr>
          <p:cNvPicPr>
            <a:picLocks noChangeAspect="1"/>
          </p:cNvPicPr>
          <p:nvPr/>
        </p:nvPicPr>
        <p:blipFill>
          <a:blip r:embed="rId3"/>
          <a:stretch>
            <a:fillRect/>
          </a:stretch>
        </p:blipFill>
        <p:spPr>
          <a:xfrm>
            <a:off x="5968314" y="271849"/>
            <a:ext cx="5983760" cy="3157151"/>
          </a:xfrm>
          <a:prstGeom prst="rect">
            <a:avLst/>
          </a:prstGeom>
        </p:spPr>
      </p:pic>
      <p:pic>
        <p:nvPicPr>
          <p:cNvPr id="7" name="Picture 6">
            <a:extLst>
              <a:ext uri="{FF2B5EF4-FFF2-40B4-BE49-F238E27FC236}">
                <a16:creationId xmlns:a16="http://schemas.microsoft.com/office/drawing/2014/main" id="{6A3D00A8-234A-4A10-802B-2BC0EDC7D439}"/>
              </a:ext>
            </a:extLst>
          </p:cNvPr>
          <p:cNvPicPr>
            <a:picLocks noChangeAspect="1"/>
          </p:cNvPicPr>
          <p:nvPr/>
        </p:nvPicPr>
        <p:blipFill>
          <a:blip r:embed="rId4"/>
          <a:stretch>
            <a:fillRect/>
          </a:stretch>
        </p:blipFill>
        <p:spPr>
          <a:xfrm>
            <a:off x="5968314" y="3620529"/>
            <a:ext cx="5983760" cy="2965621"/>
          </a:xfrm>
          <a:prstGeom prst="rect">
            <a:avLst/>
          </a:prstGeom>
        </p:spPr>
      </p:pic>
      <p:pic>
        <p:nvPicPr>
          <p:cNvPr id="9" name="Picture 8">
            <a:extLst>
              <a:ext uri="{FF2B5EF4-FFF2-40B4-BE49-F238E27FC236}">
                <a16:creationId xmlns:a16="http://schemas.microsoft.com/office/drawing/2014/main" id="{92094FBE-38F1-40C4-9032-6CB75FCF8D26}"/>
              </a:ext>
            </a:extLst>
          </p:cNvPr>
          <p:cNvPicPr>
            <a:picLocks noChangeAspect="1"/>
          </p:cNvPicPr>
          <p:nvPr/>
        </p:nvPicPr>
        <p:blipFill>
          <a:blip r:embed="rId5"/>
          <a:stretch>
            <a:fillRect/>
          </a:stretch>
        </p:blipFill>
        <p:spPr>
          <a:xfrm>
            <a:off x="129522" y="3620530"/>
            <a:ext cx="5616371" cy="2928552"/>
          </a:xfrm>
          <a:prstGeom prst="rect">
            <a:avLst/>
          </a:prstGeom>
        </p:spPr>
      </p:pic>
    </p:spTree>
    <p:extLst>
      <p:ext uri="{BB962C8B-B14F-4D97-AF65-F5344CB8AC3E}">
        <p14:creationId xmlns:p14="http://schemas.microsoft.com/office/powerpoint/2010/main" val="363773575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ABCE3A-FB80-4B11-8672-5B0418B2EB99}"/>
              </a:ext>
            </a:extLst>
          </p:cNvPr>
          <p:cNvPicPr>
            <a:picLocks noChangeAspect="1"/>
          </p:cNvPicPr>
          <p:nvPr/>
        </p:nvPicPr>
        <p:blipFill>
          <a:blip r:embed="rId2"/>
          <a:stretch>
            <a:fillRect/>
          </a:stretch>
        </p:blipFill>
        <p:spPr>
          <a:xfrm>
            <a:off x="141878" y="210065"/>
            <a:ext cx="5604014" cy="3472249"/>
          </a:xfrm>
          <a:prstGeom prst="rect">
            <a:avLst/>
          </a:prstGeom>
        </p:spPr>
      </p:pic>
      <p:pic>
        <p:nvPicPr>
          <p:cNvPr id="9" name="Picture 8">
            <a:extLst>
              <a:ext uri="{FF2B5EF4-FFF2-40B4-BE49-F238E27FC236}">
                <a16:creationId xmlns:a16="http://schemas.microsoft.com/office/drawing/2014/main" id="{B3672BCF-764A-4377-B8B3-70BE9C70997F}"/>
              </a:ext>
            </a:extLst>
          </p:cNvPr>
          <p:cNvPicPr>
            <a:picLocks noChangeAspect="1"/>
          </p:cNvPicPr>
          <p:nvPr/>
        </p:nvPicPr>
        <p:blipFill>
          <a:blip r:embed="rId3"/>
          <a:stretch>
            <a:fillRect/>
          </a:stretch>
        </p:blipFill>
        <p:spPr>
          <a:xfrm>
            <a:off x="5974266" y="210064"/>
            <a:ext cx="5814080" cy="3472249"/>
          </a:xfrm>
          <a:prstGeom prst="rect">
            <a:avLst/>
          </a:prstGeom>
        </p:spPr>
      </p:pic>
      <p:pic>
        <p:nvPicPr>
          <p:cNvPr id="11" name="Picture 10">
            <a:extLst>
              <a:ext uri="{FF2B5EF4-FFF2-40B4-BE49-F238E27FC236}">
                <a16:creationId xmlns:a16="http://schemas.microsoft.com/office/drawing/2014/main" id="{1B7642E8-9A68-463A-83D3-3BD8BC4BC2CF}"/>
              </a:ext>
            </a:extLst>
          </p:cNvPr>
          <p:cNvPicPr>
            <a:picLocks noChangeAspect="1"/>
          </p:cNvPicPr>
          <p:nvPr/>
        </p:nvPicPr>
        <p:blipFill>
          <a:blip r:embed="rId4"/>
          <a:stretch>
            <a:fillRect/>
          </a:stretch>
        </p:blipFill>
        <p:spPr>
          <a:xfrm>
            <a:off x="141878" y="3841810"/>
            <a:ext cx="5604014" cy="3016190"/>
          </a:xfrm>
          <a:prstGeom prst="rect">
            <a:avLst/>
          </a:prstGeom>
        </p:spPr>
      </p:pic>
      <p:pic>
        <p:nvPicPr>
          <p:cNvPr id="13" name="Picture 12">
            <a:extLst>
              <a:ext uri="{FF2B5EF4-FFF2-40B4-BE49-F238E27FC236}">
                <a16:creationId xmlns:a16="http://schemas.microsoft.com/office/drawing/2014/main" id="{21E00DCC-1404-4527-952F-22EC3B69BC0F}"/>
              </a:ext>
            </a:extLst>
          </p:cNvPr>
          <p:cNvPicPr>
            <a:picLocks noChangeAspect="1"/>
          </p:cNvPicPr>
          <p:nvPr/>
        </p:nvPicPr>
        <p:blipFill>
          <a:blip r:embed="rId5"/>
          <a:stretch>
            <a:fillRect/>
          </a:stretch>
        </p:blipFill>
        <p:spPr>
          <a:xfrm>
            <a:off x="6096000" y="3841810"/>
            <a:ext cx="5692346" cy="3009233"/>
          </a:xfrm>
          <a:prstGeom prst="rect">
            <a:avLst/>
          </a:prstGeom>
        </p:spPr>
      </p:pic>
    </p:spTree>
    <p:extLst>
      <p:ext uri="{BB962C8B-B14F-4D97-AF65-F5344CB8AC3E}">
        <p14:creationId xmlns:p14="http://schemas.microsoft.com/office/powerpoint/2010/main" val="35987081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478570"/>
          </a:xfrm>
        </p:spPr>
        <p:txBody>
          <a:bodyPr vert="horz" lIns="91440" tIns="45720" rIns="91440" bIns="45720" rtlCol="0" anchor="ctr">
            <a:normAutofit/>
          </a:bodyPr>
          <a:lstStyle/>
          <a:p>
            <a:r>
              <a:rPr lang="en-US" u="sng" dirty="0">
                <a:highlight>
                  <a:srgbClr val="808080"/>
                </a:highlight>
              </a:rPr>
              <a:t>ABSTRACT</a:t>
            </a:r>
          </a:p>
        </p:txBody>
      </p:sp>
      <p:sp>
        <p:nvSpPr>
          <p:cNvPr id="5" name="Rectangle 4">
            <a:extLst>
              <a:ext uri="{FF2B5EF4-FFF2-40B4-BE49-F238E27FC236}">
                <a16:creationId xmlns:a16="http://schemas.microsoft.com/office/drawing/2014/main" id="{730265FC-B37B-4A44-A28D-6F7B40DA7493}"/>
              </a:ext>
            </a:extLst>
          </p:cNvPr>
          <p:cNvSpPr/>
          <p:nvPr/>
        </p:nvSpPr>
        <p:spPr>
          <a:xfrm>
            <a:off x="804736" y="905232"/>
            <a:ext cx="10881157" cy="5047536"/>
          </a:xfrm>
          <a:prstGeom prst="rect">
            <a:avLst/>
          </a:prstGeom>
        </p:spPr>
        <p:txBody>
          <a:bodyPr/>
          <a:lstStyle/>
          <a:p>
            <a:pPr lvl="0">
              <a:lnSpc>
                <a:spcPct val="150000"/>
              </a:lnSpc>
              <a:buChar char="•"/>
            </a:pPr>
            <a:r>
              <a:rPr lang="en-US" sz="2000" b="1" dirty="0">
                <a:solidFill>
                  <a:schemeClr val="bg1">
                    <a:lumMod val="95000"/>
                    <a:lumOff val="5000"/>
                  </a:schemeClr>
                </a:solidFill>
                <a:effectLst>
                  <a:outerShdw blurRad="38100" dist="38100" dir="2700000" algn="tl">
                    <a:srgbClr val="000000">
                      <a:alpha val="43137"/>
                    </a:srgbClr>
                  </a:outerShdw>
                </a:effectLst>
              </a:rPr>
              <a:t>Despite the rapid escalation of cyber threats, there has still been little research into the foundations of the subject or methodologies and person who deals with cyber security. </a:t>
            </a:r>
          </a:p>
          <a:p>
            <a:pPr lvl="0">
              <a:lnSpc>
                <a:spcPct val="150000"/>
              </a:lnSpc>
              <a:buChar char="•"/>
            </a:pPr>
            <a:r>
              <a:rPr lang="en-IN" sz="2000" b="1" dirty="0">
                <a:solidFill>
                  <a:schemeClr val="bg1">
                    <a:lumMod val="95000"/>
                    <a:lumOff val="5000"/>
                  </a:schemeClr>
                </a:solidFill>
                <a:effectLst>
                  <a:outerShdw blurRad="38100" dist="38100" dir="2700000" algn="tl">
                    <a:srgbClr val="000000">
                      <a:alpha val="43137"/>
                    </a:srgbClr>
                  </a:outerShdw>
                </a:effectLst>
              </a:rPr>
              <a:t>Crime-as-a-Service (CaaS), a criminal business model that underpins the cybercrime underground. </a:t>
            </a:r>
            <a:endParaRPr lang="en-US" sz="2000" b="1" dirty="0">
              <a:solidFill>
                <a:schemeClr val="bg1">
                  <a:lumMod val="95000"/>
                  <a:lumOff val="5000"/>
                </a:schemeClr>
              </a:solidFill>
              <a:effectLst>
                <a:outerShdw blurRad="38100" dist="38100" dir="2700000" algn="tl">
                  <a:srgbClr val="000000">
                    <a:alpha val="43137"/>
                  </a:srgbClr>
                </a:outerShdw>
              </a:effectLst>
            </a:endParaRPr>
          </a:p>
          <a:p>
            <a:pPr lvl="0">
              <a:lnSpc>
                <a:spcPct val="150000"/>
              </a:lnSpc>
              <a:buChar char="•"/>
            </a:pPr>
            <a:r>
              <a:rPr lang="en-IN" sz="2000" b="1" dirty="0">
                <a:solidFill>
                  <a:schemeClr val="bg1">
                    <a:lumMod val="95000"/>
                    <a:lumOff val="5000"/>
                  </a:schemeClr>
                </a:solidFill>
                <a:effectLst>
                  <a:outerShdw blurRad="38100" dist="38100" dir="2700000" algn="tl">
                    <a:srgbClr val="000000">
                      <a:alpha val="43137"/>
                    </a:srgbClr>
                  </a:outerShdw>
                </a:effectLst>
              </a:rPr>
              <a:t>Motivation to investigate the cybercrime underground economy by taking a data analytics approach from a design science perspective.</a:t>
            </a:r>
            <a:endParaRPr lang="en-US" sz="2000" b="1" dirty="0">
              <a:solidFill>
                <a:schemeClr val="bg1">
                  <a:lumMod val="95000"/>
                  <a:lumOff val="5000"/>
                </a:schemeClr>
              </a:solidFill>
              <a:effectLst>
                <a:outerShdw blurRad="38100" dist="38100" dir="2700000" algn="tl">
                  <a:srgbClr val="000000">
                    <a:alpha val="43137"/>
                  </a:srgbClr>
                </a:outerShdw>
              </a:effectLst>
            </a:endParaRPr>
          </a:p>
          <a:p>
            <a:pPr lvl="0">
              <a:lnSpc>
                <a:spcPct val="150000"/>
              </a:lnSpc>
              <a:buChar char="•"/>
            </a:pPr>
            <a:r>
              <a:rPr lang="en-IN" sz="2000" b="1" dirty="0">
                <a:solidFill>
                  <a:schemeClr val="bg1">
                    <a:lumMod val="95000"/>
                    <a:lumOff val="5000"/>
                  </a:schemeClr>
                </a:solidFill>
                <a:effectLst>
                  <a:outerShdw blurRad="38100" dist="38100" dir="2700000" algn="tl">
                    <a:srgbClr val="000000">
                      <a:alpha val="43137"/>
                    </a:srgbClr>
                  </a:outerShdw>
                </a:effectLst>
              </a:rPr>
              <a:t>To investigate the cybercrime underground economy by </a:t>
            </a:r>
            <a:r>
              <a:rPr lang="en-IN" sz="2000" b="1" dirty="0" err="1">
                <a:solidFill>
                  <a:schemeClr val="bg1">
                    <a:lumMod val="95000"/>
                    <a:lumOff val="5000"/>
                  </a:schemeClr>
                </a:solidFill>
                <a:effectLst>
                  <a:outerShdw blurRad="38100" dist="38100" dir="2700000" algn="tl">
                    <a:srgbClr val="000000">
                      <a:alpha val="43137"/>
                    </a:srgbClr>
                  </a:outerShdw>
                </a:effectLst>
              </a:rPr>
              <a:t>analyzing</a:t>
            </a:r>
            <a:r>
              <a:rPr lang="en-IN" sz="2000" b="1" dirty="0">
                <a:solidFill>
                  <a:schemeClr val="bg1">
                    <a:lumMod val="95000"/>
                    <a:lumOff val="5000"/>
                  </a:schemeClr>
                </a:solidFill>
                <a:effectLst>
                  <a:outerShdw blurRad="38100" dist="38100" dir="2700000" algn="tl">
                    <a:srgbClr val="000000">
                      <a:alpha val="43137"/>
                    </a:srgbClr>
                  </a:outerShdw>
                </a:effectLst>
              </a:rPr>
              <a:t> a large dataset obtained from the online hacking community.</a:t>
            </a:r>
            <a:endParaRPr lang="en-US" sz="2000" b="1" dirty="0">
              <a:solidFill>
                <a:schemeClr val="bg1">
                  <a:lumMod val="95000"/>
                  <a:lumOff val="5000"/>
                </a:schemeClr>
              </a:solidFill>
              <a:effectLst>
                <a:outerShdw blurRad="38100" dist="38100" dir="2700000" algn="tl">
                  <a:srgbClr val="000000">
                    <a:alpha val="43137"/>
                  </a:srgbClr>
                </a:outerShdw>
              </a:effectLst>
            </a:endParaRPr>
          </a:p>
          <a:p>
            <a:pPr lvl="0">
              <a:lnSpc>
                <a:spcPct val="150000"/>
              </a:lnSpc>
              <a:buChar char="•"/>
            </a:pPr>
            <a:r>
              <a:rPr lang="en-IN" sz="2000" b="1" dirty="0">
                <a:solidFill>
                  <a:schemeClr val="bg1">
                    <a:lumMod val="95000"/>
                    <a:lumOff val="5000"/>
                  </a:schemeClr>
                </a:solidFill>
                <a:effectLst>
                  <a:outerShdw blurRad="38100" dist="38100" dir="2700000" algn="tl">
                    <a:srgbClr val="000000">
                      <a:alpha val="43137"/>
                    </a:srgbClr>
                  </a:outerShdw>
                </a:effectLst>
              </a:rPr>
              <a:t>underground market-illegal services are provided to help underground buyers conduct cybercrimes</a:t>
            </a:r>
            <a:endParaRPr lang="en-US" sz="2000" b="1" dirty="0">
              <a:solidFill>
                <a:schemeClr val="bg1">
                  <a:lumMod val="95000"/>
                  <a:lumOff val="5000"/>
                </a:schemeClr>
              </a:solidFill>
              <a:effectLst>
                <a:outerShdw blurRad="38100" dist="38100" dir="2700000" algn="tl">
                  <a:srgbClr val="000000">
                    <a:alpha val="43137"/>
                  </a:srgbClr>
                </a:outerShdw>
              </a:effectLst>
            </a:endParaRPr>
          </a:p>
          <a:p>
            <a:pPr lvl="0">
              <a:lnSpc>
                <a:spcPct val="150000"/>
              </a:lnSpc>
              <a:buChar char="•"/>
            </a:pPr>
            <a:r>
              <a:rPr lang="en-IN" sz="2000" b="1" dirty="0">
                <a:solidFill>
                  <a:schemeClr val="bg1">
                    <a:lumMod val="95000"/>
                    <a:lumOff val="5000"/>
                  </a:schemeClr>
                </a:solidFill>
                <a:effectLst>
                  <a:outerShdw blurRad="38100" dist="38100" dir="2700000" algn="tl">
                    <a:srgbClr val="000000">
                      <a:alpha val="43137"/>
                    </a:srgbClr>
                  </a:outerShdw>
                </a:effectLst>
              </a:rPr>
              <a:t>Thus, CaaS is referred to as a do-it-for-me service, unlike crimeware which is a do-it-yourself product.</a:t>
            </a:r>
            <a:endParaRPr lang="en-US" sz="2000" b="1" dirty="0">
              <a:solidFill>
                <a:schemeClr val="bg1">
                  <a:lumMod val="95000"/>
                  <a:lumOff val="5000"/>
                </a:schemeClr>
              </a:solidFill>
              <a:effectLst>
                <a:outerShdw blurRad="38100" dist="38100" dir="2700000" algn="tl">
                  <a:srgbClr val="000000">
                    <a:alpha val="43137"/>
                  </a:srgbClr>
                </a:outerShdw>
              </a:effectLst>
            </a:endParaRPr>
          </a:p>
          <a:p>
            <a:pPr lvl="0">
              <a:lnSpc>
                <a:spcPct val="150000"/>
              </a:lnSpc>
              <a:buChar char="•"/>
            </a:pPr>
            <a:r>
              <a:rPr lang="en-IN" sz="2000" b="1" dirty="0">
                <a:solidFill>
                  <a:schemeClr val="bg1">
                    <a:lumMod val="95000"/>
                    <a:lumOff val="5000"/>
                  </a:schemeClr>
                </a:solidFill>
                <a:effectLst>
                  <a:outerShdw blurRad="38100" dist="38100" dir="2700000" algn="tl">
                    <a:srgbClr val="000000">
                      <a:alpha val="43137"/>
                    </a:srgbClr>
                  </a:outerShdw>
                </a:effectLst>
              </a:rPr>
              <a:t>Periodic monitoring and analysis of the content of cybercrime marketplaces could help predict future cyber threats.</a:t>
            </a:r>
            <a:endParaRPr lang="en-US" sz="2000" b="1" dirty="0">
              <a:solidFill>
                <a:schemeClr val="bg1">
                  <a:lumMod val="95000"/>
                  <a:lumOff val="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621274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7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0390" y="-294437"/>
            <a:ext cx="9905998" cy="1478570"/>
          </a:xfrm>
        </p:spPr>
        <p:txBody>
          <a:bodyPr>
            <a:normAutofit/>
          </a:bodyPr>
          <a:lstStyle/>
          <a:p>
            <a:r>
              <a:rPr lang="en-US" sz="4000" b="1" dirty="0">
                <a:highlight>
                  <a:srgbClr val="808080"/>
                </a:highlight>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862118" y="860933"/>
            <a:ext cx="10691449" cy="4882833"/>
          </a:xfrm>
        </p:spPr>
        <p:txBody>
          <a:bodyPr anchor="t">
            <a:noAutofit/>
          </a:bodyPr>
          <a:lstStyle/>
          <a:p>
            <a:pPr algn="just"/>
            <a:r>
              <a:rPr lang="en-IN"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Because this study takes a DSR approach, we have focused mainly on building and evaluating </a:t>
            </a:r>
            <a:r>
              <a:rPr lang="en-IN" sz="1800" b="1" dirty="0" err="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artifacts</a:t>
            </a:r>
            <a:r>
              <a:rPr lang="en-IN"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rather than on developing and justifying theory: actions are usually considered to be the main focus of </a:t>
            </a:r>
            <a:r>
              <a:rPr lang="en-IN" sz="1800" b="1" dirty="0" err="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behavioral</a:t>
            </a:r>
            <a:r>
              <a:rPr lang="en-IN"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science. </a:t>
            </a:r>
          </a:p>
          <a:p>
            <a:pPr algn="just"/>
            <a:r>
              <a:rPr lang="en-IN"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 have therefore proposed two </a:t>
            </a:r>
            <a:r>
              <a:rPr lang="en-IN" sz="1800" b="1" dirty="0" err="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artifacts</a:t>
            </a:r>
            <a:r>
              <a:rPr lang="en-IN"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algn="just"/>
            <a:r>
              <a:rPr lang="en-IN"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data analysis framework and a classification model. We have also conducted an ex-ante evaluation of our classification model’s accuracy and an ex-post evaluation of its implementation using example applications. </a:t>
            </a:r>
          </a:p>
          <a:p>
            <a:pPr algn="just"/>
            <a:r>
              <a:rPr lang="en-IN"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Unlike previous studies that have presented general discussions of a broad range of cybercrime; our study has focused primarily on CaaS and crime ware from an RAT perspective. </a:t>
            </a:r>
          </a:p>
          <a:p>
            <a:pPr algn="just"/>
            <a:r>
              <a:rPr lang="en-IN"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Based on these, we have built an RAT-based classification model. This study emphasizes the importance of RAT for investigating the cybercrime underground, so these RAT-based definitions are critically important parts of our framework. </a:t>
            </a:r>
          </a:p>
          <a:p>
            <a:pPr algn="just"/>
            <a:r>
              <a:rPr lang="en-IN"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addition, unlike prior research that discussed the cybercrime underground economy without attempting to analyze the data, we have analyzed large-scale datasets obtained from the underground community. </a:t>
            </a:r>
            <a:endParaRPr lang="en-US"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p:cNvSpPr>
            <a:spLocks noGrp="1" noRot="1" noChangeAspect="1" noMove="1" noResize="1" noEditPoints="1" noAdjustHandles="1" noChangeArrowheads="1" noChangeShapeType="1" noTextEdit="1"/>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a:grpSpLocks noGrp="1" noUngrp="1" noRot="1" noChangeAspect="1" noMove="1" noResize="1"/>
          </p:cNvGrpSpPr>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p:cNvSpPr>
              <a:spLocks noChangeArrowheads="1"/>
            </p:cNvSpPr>
            <p:nvPr/>
          </p:nvSpPr>
          <p:spPr bwMode="auto">
            <a:xfrm>
              <a:off x="114300" y="4763"/>
              <a:ext cx="23813" cy="2181225"/>
            </a:xfrm>
            <a:prstGeom prst="rect">
              <a:avLst/>
            </a:prstGeom>
            <a:grpFill/>
            <a:ln>
              <a:noFill/>
            </a:ln>
          </p:spPr>
        </p:sp>
        <p:sp>
          <p:nvSpPr>
            <p:cNvPr id="19"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0"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1"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2"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3"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4"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5"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6"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7"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28"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9"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0"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1"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2"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3"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4" name="Rectangle 21"/>
            <p:cNvSpPr>
              <a:spLocks noChangeArrowheads="1"/>
            </p:cNvSpPr>
            <p:nvPr/>
          </p:nvSpPr>
          <p:spPr bwMode="auto">
            <a:xfrm>
              <a:off x="133350" y="4662488"/>
              <a:ext cx="23813" cy="2181225"/>
            </a:xfrm>
            <a:prstGeom prst="rect">
              <a:avLst/>
            </a:prstGeom>
            <a:grpFill/>
            <a:ln>
              <a:noFill/>
            </a:ln>
          </p:spPr>
        </p:sp>
        <p:sp>
          <p:nvSpPr>
            <p:cNvPr id="35"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6"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37"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38"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9"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0"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1"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3"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4"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pic>
        <p:nvPicPr>
          <p:cNvPr id="46" name="Picture 2"/>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p:spPr>
      </p:pic>
      <p:sp>
        <p:nvSpPr>
          <p:cNvPr id="48" name="Rectangle 47"/>
          <p:cNvSpPr>
            <a:spLocks noGrp="1" noRot="1" noChangeAspect="1" noMove="1" noResize="1" noEditPoints="1" noAdjustHandles="1" noChangeArrowheads="1" noChangeShapeType="1" noTextEdit="1"/>
          </p:cNvSpPr>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50" name="Group 49"/>
          <p:cNvGrpSpPr>
            <a:grpSpLocks noGrp="1" noUngrp="1" noRot="1" noChangeAspect="1" noMove="1" noResize="1"/>
          </p:cNvGrpSpPr>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51" name="Rectangle 5"/>
            <p:cNvSpPr>
              <a:spLocks noChangeArrowheads="1"/>
            </p:cNvSpPr>
            <p:nvPr/>
          </p:nvSpPr>
          <p:spPr bwMode="auto">
            <a:xfrm>
              <a:off x="114300" y="4763"/>
              <a:ext cx="23813" cy="2181225"/>
            </a:xfrm>
            <a:prstGeom prst="rect">
              <a:avLst/>
            </a:prstGeom>
            <a:grpFill/>
            <a:ln>
              <a:noFill/>
            </a:ln>
          </p:spPr>
        </p:sp>
        <p:sp>
          <p:nvSpPr>
            <p:cNvPr id="5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5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5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5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5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5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5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6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6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6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6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6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6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67" name="Rectangle 21"/>
            <p:cNvSpPr>
              <a:spLocks noChangeArrowheads="1"/>
            </p:cNvSpPr>
            <p:nvPr/>
          </p:nvSpPr>
          <p:spPr bwMode="auto">
            <a:xfrm>
              <a:off x="133350" y="4662488"/>
              <a:ext cx="23813" cy="2181225"/>
            </a:xfrm>
            <a:prstGeom prst="rect">
              <a:avLst/>
            </a:prstGeom>
            <a:grpFill/>
            <a:ln>
              <a:noFill/>
            </a:ln>
          </p:spPr>
        </p:sp>
        <p:sp>
          <p:nvSpPr>
            <p:cNvPr id="6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6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7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7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7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7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7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7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7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7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pic>
        <p:nvPicPr>
          <p:cNvPr id="79" name="Picture 2"/>
          <p:cNvPicPr>
            <a:picLocks noGrp="1" noRot="1" noChangeAspect="1" noMove="1" noResize="1" noEditPoints="1" noAdjustHandles="1" noChangeArrowheads="1" noChangeShapeType="1" noCrop="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p:spPr>
      </p:pic>
      <p:sp>
        <p:nvSpPr>
          <p:cNvPr id="2" name="TextBox 1"/>
          <p:cNvSpPr txBox="1"/>
          <p:nvPr/>
        </p:nvSpPr>
        <p:spPr>
          <a:xfrm>
            <a:off x="842316" y="1001441"/>
            <a:ext cx="3325173" cy="4255024"/>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b="1" cap="all" dirty="0">
                <a:solidFill>
                  <a:srgbClr val="FFFFFF"/>
                </a:solidFill>
                <a:highlight>
                  <a:srgbClr val="808080"/>
                </a:highlight>
                <a:latin typeface="+mj-lt"/>
                <a:ea typeface="+mj-ea"/>
                <a:cs typeface="+mj-cs"/>
              </a:rPr>
              <a:t>FUTURE WORK </a:t>
            </a:r>
            <a:endParaRPr lang="en-US" sz="3600" cap="all" dirty="0">
              <a:solidFill>
                <a:srgbClr val="FFFFFF"/>
              </a:solidFill>
              <a:highlight>
                <a:srgbClr val="808080"/>
              </a:highlight>
              <a:latin typeface="+mj-lt"/>
              <a:ea typeface="+mj-ea"/>
              <a:cs typeface="+mj-cs"/>
            </a:endParaRPr>
          </a:p>
          <a:p>
            <a:pPr defTabSz="914400">
              <a:lnSpc>
                <a:spcPct val="90000"/>
              </a:lnSpc>
              <a:spcBef>
                <a:spcPct val="0"/>
              </a:spcBef>
              <a:spcAft>
                <a:spcPts val="600"/>
              </a:spcAft>
            </a:pPr>
            <a:endParaRPr lang="en-US" sz="3600" cap="all" dirty="0">
              <a:solidFill>
                <a:srgbClr val="FFFFFF"/>
              </a:solidFill>
              <a:latin typeface="+mj-lt"/>
              <a:ea typeface="+mj-ea"/>
              <a:cs typeface="+mj-cs"/>
            </a:endParaRPr>
          </a:p>
        </p:txBody>
      </p:sp>
      <p:graphicFrame>
        <p:nvGraphicFramePr>
          <p:cNvPr id="5" name="Content Placeholder 2"/>
          <p:cNvGraphicFramePr>
            <a:graphicFrameLocks noGrp="1"/>
          </p:cNvGraphicFramePr>
          <p:nvPr>
            <p:ph idx="1"/>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0" name="Rectangle 64"/>
          <p:cNvSpPr>
            <a:spLocks noGrp="1" noRot="1" noChangeAspect="1" noMove="1" noResize="1" noEditPoints="1" noAdjustHandles="1" noChangeArrowheads="1" noChangeShapeType="1" noTextEdit="1"/>
          </p:cNvSpPr>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 name="Group 66"/>
          <p:cNvGrpSpPr>
            <a:grpSpLocks noGrp="1" noUngrp="1" noRot="1" noChangeAspect="1" noMove="1" noResize="1"/>
          </p:cNvGrpSpPr>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68" name="Rectangle 5"/>
            <p:cNvSpPr>
              <a:spLocks noChangeArrowheads="1"/>
            </p:cNvSpPr>
            <p:nvPr/>
          </p:nvSpPr>
          <p:spPr bwMode="auto">
            <a:xfrm>
              <a:off x="114300" y="4763"/>
              <a:ext cx="23813" cy="2181225"/>
            </a:xfrm>
            <a:prstGeom prst="rect">
              <a:avLst/>
            </a:prstGeom>
            <a:grpFill/>
            <a:ln>
              <a:noFill/>
            </a:ln>
          </p:spPr>
        </p:sp>
        <p:sp>
          <p:nvSpPr>
            <p:cNvPr id="69"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70"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71"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72"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73"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74"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75"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76"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77"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78"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79"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80"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81"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82"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83"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84" name="Rectangle 21"/>
            <p:cNvSpPr>
              <a:spLocks noChangeArrowheads="1"/>
            </p:cNvSpPr>
            <p:nvPr/>
          </p:nvSpPr>
          <p:spPr bwMode="auto">
            <a:xfrm>
              <a:off x="133350" y="4662488"/>
              <a:ext cx="23813" cy="2181225"/>
            </a:xfrm>
            <a:prstGeom prst="rect">
              <a:avLst/>
            </a:prstGeom>
            <a:grpFill/>
            <a:ln>
              <a:noFill/>
            </a:ln>
          </p:spPr>
        </p:sp>
        <p:sp>
          <p:nvSpPr>
            <p:cNvPr id="85"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86"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87"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88"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89"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90"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91"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92"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93"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94"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sp>
        <p:nvSpPr>
          <p:cNvPr id="2" name="Title 1"/>
          <p:cNvSpPr>
            <a:spLocks noGrp="1"/>
          </p:cNvSpPr>
          <p:nvPr>
            <p:ph type="title"/>
          </p:nvPr>
        </p:nvSpPr>
        <p:spPr>
          <a:xfrm>
            <a:off x="1101724" y="0"/>
            <a:ext cx="9905998" cy="1478570"/>
          </a:xfrm>
        </p:spPr>
        <p:txBody>
          <a:bodyPr>
            <a:normAutofit/>
          </a:bodyPr>
          <a:lstStyle/>
          <a:p>
            <a:r>
              <a:rPr lang="en-US" dirty="0">
                <a:highlight>
                  <a:srgbClr val="808080"/>
                </a:highlight>
              </a:rPr>
              <a:t>References</a:t>
            </a:r>
          </a:p>
        </p:txBody>
      </p:sp>
      <p:sp>
        <p:nvSpPr>
          <p:cNvPr id="3" name="Content Placeholder 2"/>
          <p:cNvSpPr>
            <a:spLocks noGrp="1"/>
          </p:cNvSpPr>
          <p:nvPr>
            <p:ph idx="1"/>
          </p:nvPr>
        </p:nvSpPr>
        <p:spPr>
          <a:xfrm>
            <a:off x="1003300" y="1078451"/>
            <a:ext cx="10494962" cy="3975464"/>
          </a:xfrm>
        </p:spPr>
        <p:txBody>
          <a:bodyPr>
            <a:noAutofit/>
          </a:bodyPr>
          <a:lstStyle/>
          <a:p>
            <a:pPr marL="0" indent="0" algn="just">
              <a:lnSpc>
                <a:spcPct val="170000"/>
              </a:lnSpc>
              <a:buNone/>
            </a:pPr>
            <a:r>
              <a:rPr lang="en-IN"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J. C. Wong and O. </a:t>
            </a:r>
            <a:r>
              <a:rPr lang="en-IN" sz="1600" b="1" dirty="0" err="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Solon</a:t>
            </a:r>
            <a:r>
              <a:rPr lang="en-IN"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(2017, May 12). Massive </a:t>
            </a:r>
            <a:r>
              <a:rPr lang="en-IN" sz="1600" b="1" dirty="0" err="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ransomware</a:t>
            </a:r>
            <a:r>
              <a:rPr lang="en-IN"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cyber-attack hits nearly 100 countries around the world. [Online]. Available: </a:t>
            </a:r>
          </a:p>
          <a:p>
            <a:pPr marL="0" indent="0" algn="just">
              <a:lnSpc>
                <a:spcPct val="170000"/>
              </a:lnSpc>
              <a:buNone/>
            </a:pPr>
            <a:r>
              <a:rPr lang="en-US"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V. G. </a:t>
            </a:r>
            <a:r>
              <a:rPr lang="en-US" sz="1600" b="1" dirty="0" err="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Tasiopoulos</a:t>
            </a:r>
            <a:r>
              <a:rPr lang="en-US"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S. K. </a:t>
            </a:r>
            <a:r>
              <a:rPr lang="en-US" sz="1600" b="1" dirty="0" err="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Katsikas</a:t>
            </a:r>
            <a:r>
              <a:rPr lang="en-US"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“Bypassing Antivirus Detection with Encryption,” in Proc., 18th </a:t>
            </a:r>
            <a:r>
              <a:rPr lang="en-US" sz="1600" b="1" dirty="0" err="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Panhellenic</a:t>
            </a:r>
            <a:r>
              <a:rPr lang="en-US"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Conf. on Informatics - PCI '14, New York, New York, USA, 2014, pp. 1–2: ACM Press</a:t>
            </a:r>
          </a:p>
          <a:p>
            <a:pPr marL="0" indent="0" algn="just">
              <a:lnSpc>
                <a:spcPct val="170000"/>
              </a:lnSpc>
              <a:buNone/>
            </a:pPr>
            <a:r>
              <a:rPr lang="en-US"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 </a:t>
            </a:r>
            <a:r>
              <a:rPr lang="en-US" sz="1600" b="1" dirty="0" err="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Gregor</a:t>
            </a:r>
            <a:r>
              <a:rPr lang="en-US"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“Design theory in information systems,” Aust. J. Inf. Syst., vol. 10, no. 1, pp. 14–22, 2002. </a:t>
            </a:r>
          </a:p>
          <a:p>
            <a:pPr marL="0" indent="0" algn="just">
              <a:lnSpc>
                <a:spcPct val="170000"/>
              </a:lnSpc>
              <a:buNone/>
            </a:pPr>
            <a:r>
              <a:rPr lang="en-IN"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 </a:t>
            </a:r>
            <a:r>
              <a:rPr lang="en-IN" sz="1600" b="1" dirty="0" err="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Shankdhar</a:t>
            </a:r>
            <a:r>
              <a:rPr lang="en-IN"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(2017, May 29). Popular Tools for Brute-force Attacks. [Online]. Available: </a:t>
            </a:r>
            <a:r>
              <a:rPr lang="en-IN"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http://resources.info</a:t>
            </a:r>
            <a:r>
              <a:rPr lang="en-IN"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secinstitute.com/populartools-for-brute-force-attacks </a:t>
            </a:r>
          </a:p>
          <a:p>
            <a:pPr marL="0" indent="0" algn="just">
              <a:lnSpc>
                <a:spcPct val="170000"/>
              </a:lnSpc>
              <a:buNone/>
            </a:pPr>
            <a:r>
              <a:rPr lang="en-IN"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 W. Kim, H. C. Chan, and S. Gupta, “Social Media for Business and Society,” Asia Pacific Journal of Information Systems, vol. 25, no. 2, 211-233, 2015</a:t>
            </a:r>
          </a:p>
          <a:p>
            <a:pPr marL="0" indent="0" algn="just">
              <a:lnSpc>
                <a:spcPct val="170000"/>
              </a:lnSpc>
              <a:buNone/>
            </a:pPr>
            <a:r>
              <a:rPr lang="en-IN"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 Baskerville, A. </a:t>
            </a:r>
            <a:r>
              <a:rPr lang="en-IN" sz="1600" b="1" dirty="0" err="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Ga</a:t>
            </a:r>
            <a:r>
              <a:rPr lang="en-IN"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J. Pries-</a:t>
            </a:r>
            <a:r>
              <a:rPr lang="en-IN" sz="1600" b="1" dirty="0" err="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heje</a:t>
            </a:r>
            <a:r>
              <a:rPr lang="en-IN"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J. Venable, “Soft Design Science Methodology,” in Proc., 4th Int. Conf. on design science research in information systems and technology, 2009. </a:t>
            </a:r>
            <a:endParaRPr lang="en-US" sz="16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112" name="Group 95"/>
          <p:cNvGrpSpPr>
            <a:grpSpLocks noGrp="1" noUngrp="1" noRot="1" noChangeAspect="1" noMove="1" noResize="1"/>
          </p:cNvGrpSpPr>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97"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13"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99"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0"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01"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02"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03"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05"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6" name="Rectangle 41"/>
            <p:cNvSpPr>
              <a:spLocks noChangeArrowheads="1"/>
            </p:cNvSpPr>
            <p:nvPr/>
          </p:nvSpPr>
          <p:spPr bwMode="auto">
            <a:xfrm>
              <a:off x="11939587" y="6596063"/>
              <a:ext cx="23813" cy="252413"/>
            </a:xfrm>
            <a:prstGeom prst="rect">
              <a:avLst/>
            </a:prstGeom>
            <a:grpFill/>
            <a:ln>
              <a:noFill/>
            </a:ln>
          </p:spPr>
        </p:sp>
      </p:gr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a:stretch>
        </a:blipFill>
        <a:effectLst/>
      </p:bgPr>
    </p:bg>
    <p:spTree>
      <p:nvGrpSpPr>
        <p:cNvPr id="1" name=""/>
        <p:cNvGrpSpPr/>
        <p:nvPr/>
      </p:nvGrpSpPr>
      <p:grpSpPr>
        <a:xfrm>
          <a:off x="0" y="0"/>
          <a:ext cx="0" cy="0"/>
          <a:chOff x="0" y="0"/>
          <a:chExt cx="0" cy="0"/>
        </a:xfrm>
      </p:grpSpPr>
      <p:pic>
        <p:nvPicPr>
          <p:cNvPr id="133" name="Picture 2"/>
          <p:cNvPicPr>
            <a:picLocks noGrp="1" noRot="1" noChangeAspect="1" noMove="1" noResize="1" noEditPoints="1" noAdjustHandles="1" noChangeArrowheads="1" noChangeShapeType="1" noCrop="1"/>
          </p:cNvPicPr>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135" name="Group 134"/>
          <p:cNvGrpSpPr>
            <a:grpSpLocks noGrp="1" noUngrp="1" noRot="1" noChangeAspect="1" noMove="1" noResize="1"/>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36" name="Rectangle 5"/>
            <p:cNvSpPr>
              <a:spLocks noChangeArrowheads="1"/>
            </p:cNvSpPr>
            <p:nvPr/>
          </p:nvSpPr>
          <p:spPr bwMode="auto">
            <a:xfrm>
              <a:off x="1209675" y="4763"/>
              <a:ext cx="23813" cy="2181225"/>
            </a:xfrm>
            <a:prstGeom prst="rect">
              <a:avLst/>
            </a:prstGeom>
            <a:grpFill/>
            <a:ln>
              <a:noFill/>
            </a:ln>
          </p:spPr>
        </p:sp>
        <p:sp>
          <p:nvSpPr>
            <p:cNvPr id="137"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38"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39" name="Rectangle 8"/>
            <p:cNvSpPr>
              <a:spLocks noChangeArrowheads="1"/>
            </p:cNvSpPr>
            <p:nvPr/>
          </p:nvSpPr>
          <p:spPr bwMode="auto">
            <a:xfrm>
              <a:off x="414338" y="9525"/>
              <a:ext cx="28575" cy="4481513"/>
            </a:xfrm>
            <a:prstGeom prst="rect">
              <a:avLst/>
            </a:prstGeom>
            <a:grpFill/>
            <a:ln>
              <a:noFill/>
            </a:ln>
          </p:spPr>
        </p:sp>
        <p:sp>
          <p:nvSpPr>
            <p:cNvPr id="140"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1"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42"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43"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44"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145"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146"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7"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8"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149"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150"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151"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152"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53"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154"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155"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156"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157"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58"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159"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60"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161"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62"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163"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64" name="Rectangle 33"/>
            <p:cNvSpPr>
              <a:spLocks noChangeArrowheads="1"/>
            </p:cNvSpPr>
            <p:nvPr/>
          </p:nvSpPr>
          <p:spPr bwMode="auto">
            <a:xfrm>
              <a:off x="642938" y="6610350"/>
              <a:ext cx="23813" cy="242888"/>
            </a:xfrm>
            <a:prstGeom prst="rect">
              <a:avLst/>
            </a:prstGeom>
            <a:grpFill/>
            <a:ln>
              <a:noFill/>
            </a:ln>
          </p:spPr>
        </p:sp>
        <p:sp>
          <p:nvSpPr>
            <p:cNvPr id="165"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66"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167"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168"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169"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170"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171"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172"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173"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174"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175"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176" name="Rectangle 45"/>
            <p:cNvSpPr>
              <a:spLocks noChangeArrowheads="1"/>
            </p:cNvSpPr>
            <p:nvPr/>
          </p:nvSpPr>
          <p:spPr bwMode="auto">
            <a:xfrm>
              <a:off x="1228725" y="4662488"/>
              <a:ext cx="23813" cy="2181225"/>
            </a:xfrm>
            <a:prstGeom prst="rect">
              <a:avLst/>
            </a:prstGeom>
            <a:grpFill/>
            <a:ln>
              <a:noFill/>
            </a:ln>
          </p:spPr>
        </p:sp>
        <p:sp>
          <p:nvSpPr>
            <p:cNvPr id="177"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178"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79"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180"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81"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82"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183"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184"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5"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6"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187"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188"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189"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title"/>
          </p:nvPr>
        </p:nvSpPr>
        <p:spPr>
          <a:xfrm>
            <a:off x="3061813" y="5730082"/>
            <a:ext cx="5577840" cy="947827"/>
          </a:xfrm>
        </p:spPr>
        <p:txBody>
          <a:bodyPr vert="horz" lIns="91440" tIns="45720" rIns="91440" bIns="45720" rtlCol="0" anchor="b">
            <a:normAutofit/>
          </a:bodyPr>
          <a:lstStyle/>
          <a:p>
            <a:pPr algn="ctr"/>
            <a:r>
              <a:rPr lang="en-US" sz="6000" dirty="0">
                <a:solidFill>
                  <a:schemeClr val="tx1">
                    <a:lumMod val="95000"/>
                  </a:schemeClr>
                </a:solidFill>
                <a:highlight>
                  <a:srgbClr val="808080"/>
                </a:highlight>
                <a:latin typeface="Times New Roman" panose="02020603050405020304" pitchFamily="18" charset="0"/>
                <a:cs typeface="Times New Roman" panose="02020603050405020304" pitchFamily="18" charset="0"/>
              </a:rPr>
              <a:t>Thank you</a:t>
            </a:r>
          </a:p>
        </p:txBody>
      </p:sp>
      <p:pic>
        <p:nvPicPr>
          <p:cNvPr id="7" name="Picture 6">
            <a:extLst>
              <a:ext uri="{FF2B5EF4-FFF2-40B4-BE49-F238E27FC236}">
                <a16:creationId xmlns:a16="http://schemas.microsoft.com/office/drawing/2014/main" id="{A77FAFF5-D1D0-49D9-B3E3-A1002667EA8C}"/>
              </a:ext>
            </a:extLst>
          </p:cNvPr>
          <p:cNvPicPr>
            <a:picLocks noChangeAspect="1"/>
          </p:cNvPicPr>
          <p:nvPr/>
        </p:nvPicPr>
        <p:blipFill>
          <a:blip r:embed="rId4"/>
          <a:stretch>
            <a:fillRect/>
          </a:stretch>
        </p:blipFill>
        <p:spPr>
          <a:xfrm>
            <a:off x="1976437" y="487362"/>
            <a:ext cx="7829550" cy="5219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2814" y="336376"/>
            <a:ext cx="9905998" cy="1478570"/>
          </a:xfrm>
        </p:spPr>
        <p:txBody>
          <a:bodyPr>
            <a:normAutofit/>
          </a:bodyPr>
          <a:lstStyle/>
          <a:p>
            <a:r>
              <a:rPr lang="en-IN" sz="4000" u="sng" dirty="0">
                <a:highlight>
                  <a:srgbClr val="808080"/>
                </a:highlight>
              </a:rPr>
              <a:t>INTRODUCTION</a:t>
            </a:r>
          </a:p>
        </p:txBody>
      </p:sp>
      <p:sp>
        <p:nvSpPr>
          <p:cNvPr id="5" name="Content Placeholder 4">
            <a:extLst>
              <a:ext uri="{FF2B5EF4-FFF2-40B4-BE49-F238E27FC236}">
                <a16:creationId xmlns:a16="http://schemas.microsoft.com/office/drawing/2014/main" id="{A9B774AB-3495-47AB-AD4F-51A8FCF1F816}"/>
              </a:ext>
            </a:extLst>
          </p:cNvPr>
          <p:cNvSpPr>
            <a:spLocks noGrp="1"/>
          </p:cNvSpPr>
          <p:nvPr>
            <p:ph idx="1"/>
          </p:nvPr>
        </p:nvSpPr>
        <p:spPr>
          <a:xfrm>
            <a:off x="957045" y="1445741"/>
            <a:ext cx="10417537" cy="5276335"/>
          </a:xfrm>
        </p:spPr>
        <p:txBody>
          <a:bodyPr>
            <a:normAutofit fontScale="85000" lnSpcReduction="20000"/>
          </a:bodyPr>
          <a:lstStyle/>
          <a:p>
            <a:pPr algn="just">
              <a:lnSpc>
                <a:spcPct val="110000"/>
              </a:lnSpc>
              <a:buFont typeface="Wingdings" panose="05000000000000000000" pitchFamily="2" charset="2"/>
              <a:buChar char="Ø"/>
            </a:pPr>
            <a:r>
              <a:rPr lang="en-US" b="1" dirty="0">
                <a:solidFill>
                  <a:schemeClr val="bg1">
                    <a:lumMod val="95000"/>
                    <a:lumOff val="5000"/>
                  </a:schemeClr>
                </a:solidFill>
                <a:effectLst>
                  <a:outerShdw blurRad="38100" dist="38100" dir="2700000" algn="tl">
                    <a:srgbClr val="000000">
                      <a:alpha val="43137"/>
                    </a:srgbClr>
                  </a:outerShdw>
                </a:effectLst>
                <a:latin typeface="Times New Roman" pitchFamily="18" charset="0"/>
                <a:cs typeface="Times New Roman" pitchFamily="18" charset="0"/>
              </a:rPr>
              <a:t>As the threat posed by massive cyberattacks (e.g., ransomware and distributed denial of service attacks (DDoS)) and cybercrimes has grown, individuals, organizations, and governments have struggled to find ways to defend against them. </a:t>
            </a:r>
          </a:p>
          <a:p>
            <a:pPr algn="just">
              <a:lnSpc>
                <a:spcPct val="110000"/>
              </a:lnSpc>
              <a:buFont typeface="Wingdings" panose="05000000000000000000" pitchFamily="2" charset="2"/>
              <a:buChar char="Ø"/>
            </a:pPr>
            <a:r>
              <a:rPr lang="en-US" b="1" dirty="0">
                <a:solidFill>
                  <a:schemeClr val="bg1">
                    <a:lumMod val="95000"/>
                    <a:lumOff val="5000"/>
                  </a:schemeClr>
                </a:solidFill>
                <a:effectLst>
                  <a:outerShdw blurRad="38100" dist="38100" dir="2700000" algn="tl">
                    <a:srgbClr val="000000">
                      <a:alpha val="43137"/>
                    </a:srgbClr>
                  </a:outerShdw>
                </a:effectLst>
                <a:latin typeface="Times New Roman" pitchFamily="18" charset="0"/>
                <a:cs typeface="Times New Roman" pitchFamily="18" charset="0"/>
              </a:rPr>
              <a:t>In 2017, ransomware known as WannaCry was responsible for nearly 45,000 attacks in almost 100 countries . The explosive impact of cybercrime has put governments under pressure to increase their cybersecurity budgets.</a:t>
            </a:r>
          </a:p>
          <a:p>
            <a:pPr algn="just">
              <a:lnSpc>
                <a:spcPct val="110000"/>
              </a:lnSpc>
              <a:buFont typeface="Wingdings" panose="05000000000000000000" pitchFamily="2" charset="2"/>
              <a:buChar char="Ø"/>
            </a:pPr>
            <a:r>
              <a:rPr lang="en-US" b="1" dirty="0">
                <a:solidFill>
                  <a:schemeClr val="bg1">
                    <a:lumMod val="95000"/>
                    <a:lumOff val="5000"/>
                  </a:schemeClr>
                </a:solidFill>
                <a:effectLst>
                  <a:outerShdw blurRad="38100" dist="38100" dir="2700000" algn="tl">
                    <a:srgbClr val="000000">
                      <a:alpha val="43137"/>
                    </a:srgbClr>
                  </a:outerShdw>
                </a:effectLst>
                <a:latin typeface="Times New Roman" pitchFamily="18" charset="0"/>
                <a:cs typeface="Times New Roman" pitchFamily="18" charset="0"/>
              </a:rPr>
              <a:t> United States President Barack Obama proposed spending over $19 billion on cybersecurity as part of his fiscal year 2017 budget, an increase of more than 35% since 2016.</a:t>
            </a:r>
          </a:p>
          <a:p>
            <a:pPr algn="just">
              <a:lnSpc>
                <a:spcPct val="110000"/>
              </a:lnSpc>
              <a:buFont typeface="Wingdings" panose="05000000000000000000" pitchFamily="2" charset="2"/>
              <a:buChar char="Ø"/>
            </a:pPr>
            <a:r>
              <a:rPr lang="en-US" b="1" dirty="0">
                <a:solidFill>
                  <a:schemeClr val="bg1">
                    <a:lumMod val="95000"/>
                    <a:lumOff val="5000"/>
                  </a:schemeClr>
                </a:solidFill>
                <a:effectLst>
                  <a:outerShdw blurRad="38100" dist="38100" dir="2700000" algn="tl">
                    <a:srgbClr val="000000">
                      <a:alpha val="43137"/>
                    </a:srgbClr>
                  </a:outerShdw>
                </a:effectLst>
                <a:latin typeface="Times New Roman" pitchFamily="18" charset="0"/>
                <a:cs typeface="Times New Roman" pitchFamily="18" charset="0"/>
              </a:rPr>
              <a:t> The cybercrime underground has thus emerged as a new type of organization that both operates black markets and enables cybercrime conspiracies to flourish.</a:t>
            </a:r>
          </a:p>
          <a:p>
            <a:pPr algn="just">
              <a:lnSpc>
                <a:spcPct val="110000"/>
              </a:lnSpc>
              <a:buFont typeface="Wingdings" panose="05000000000000000000" pitchFamily="2" charset="2"/>
              <a:buChar char="Ø"/>
            </a:pPr>
            <a:r>
              <a:rPr lang="en-US" b="1" dirty="0">
                <a:solidFill>
                  <a:schemeClr val="bg1">
                    <a:lumMod val="95000"/>
                    <a:lumOff val="5000"/>
                  </a:schemeClr>
                </a:solidFill>
                <a:effectLst>
                  <a:outerShdw blurRad="38100" dist="38100" dir="2700000" algn="tl">
                    <a:srgbClr val="000000">
                      <a:alpha val="43137"/>
                    </a:srgbClr>
                  </a:outerShdw>
                </a:effectLst>
                <a:latin typeface="Times New Roman" pitchFamily="18" charset="0"/>
                <a:cs typeface="Times New Roman" pitchFamily="18" charset="0"/>
              </a:rPr>
              <a:t>In contrast, cybercrime networks are lateral, diffuse, fluid, and evolving.</a:t>
            </a:r>
          </a:p>
          <a:p>
            <a:pPr algn="just">
              <a:lnSpc>
                <a:spcPct val="110000"/>
              </a:lnSpc>
              <a:buFont typeface="Wingdings" panose="05000000000000000000" pitchFamily="2" charset="2"/>
              <a:buChar char="Ø"/>
            </a:pPr>
            <a:r>
              <a:rPr lang="en-US" b="1" dirty="0">
                <a:solidFill>
                  <a:schemeClr val="bg1">
                    <a:lumMod val="95000"/>
                    <a:lumOff val="5000"/>
                  </a:schemeClr>
                </a:solidFill>
                <a:effectLst>
                  <a:outerShdw blurRad="38100" dist="38100" dir="2700000" algn="tl">
                    <a:srgbClr val="000000">
                      <a:alpha val="43137"/>
                    </a:srgbClr>
                  </a:outerShdw>
                </a:effectLst>
                <a:latin typeface="Times New Roman" pitchFamily="18" charset="0"/>
                <a:cs typeface="Times New Roman" pitchFamily="18" charset="0"/>
              </a:rPr>
              <a:t>the threat posed by the rise of highly professional network-based cybercrime business models, such as Crimeware-as-a-Service (CaaS), remains mostly invisible to governments, organizations, and individuals.</a:t>
            </a:r>
          </a:p>
          <a:p>
            <a:pPr>
              <a:lnSpc>
                <a:spcPct val="110000"/>
              </a:lnSpc>
              <a:buFont typeface="Wingdings" panose="05000000000000000000" pitchFamily="2" charset="2"/>
              <a:buChar char="Ø"/>
            </a:pPr>
            <a:endParaRPr lang="en-IN" b="1" dirty="0">
              <a:solidFill>
                <a:schemeClr val="bg1">
                  <a:lumMod val="95000"/>
                  <a:lumOff val="5000"/>
                </a:schemeClr>
              </a:solidFill>
              <a:effectLst>
                <a:outerShdw blurRad="38100" dist="38100" dir="2700000" algn="tl">
                  <a:srgbClr val="000000">
                    <a:alpha val="43137"/>
                  </a:srgbClr>
                </a:outerShdw>
              </a:effectLst>
            </a:endParaRPr>
          </a:p>
          <a:p>
            <a:endParaRPr lang="en-US" b="1" dirty="0">
              <a:solidFill>
                <a:schemeClr val="bg1">
                  <a:lumMod val="95000"/>
                  <a:lumOff val="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4466094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919E5E-AA95-47A4-905E-98E73CC24135}"/>
              </a:ext>
            </a:extLst>
          </p:cNvPr>
          <p:cNvSpPr txBox="1"/>
          <p:nvPr/>
        </p:nvSpPr>
        <p:spPr>
          <a:xfrm>
            <a:off x="914401" y="1276754"/>
            <a:ext cx="10906897" cy="5041573"/>
          </a:xfrm>
          <a:prstGeom prst="rect">
            <a:avLst/>
          </a:prstGeom>
          <a:noFill/>
        </p:spPr>
        <p:txBody>
          <a:bodyPr wrap="square">
            <a:spAutoFit/>
          </a:bodyPr>
          <a:lstStyle/>
          <a:p>
            <a:pPr marL="285750" marR="78105" indent="-285750" algn="just">
              <a:lnSpc>
                <a:spcPct val="150000"/>
              </a:lnSpc>
              <a:spcBef>
                <a:spcPts val="475"/>
              </a:spcBef>
              <a:spcAft>
                <a:spcPts val="600"/>
              </a:spcAft>
              <a:buFont typeface="Wingdings" panose="05000000000000000000" pitchFamily="2" charset="2"/>
              <a:buChar char="q"/>
            </a:pPr>
            <a:r>
              <a:rPr lang="en-US"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This project collected data from the largest hacking community and did not consider other hacking communities. </a:t>
            </a:r>
          </a:p>
          <a:p>
            <a:pPr marL="285750" marR="78105" indent="-285750" algn="just">
              <a:lnSpc>
                <a:spcPct val="150000"/>
              </a:lnSpc>
              <a:spcBef>
                <a:spcPts val="475"/>
              </a:spcBef>
              <a:spcAft>
                <a:spcPts val="600"/>
              </a:spcAft>
              <a:buFont typeface="Wingdings" panose="05000000000000000000" pitchFamily="2" charset="2"/>
              <a:buChar char="q"/>
            </a:pPr>
            <a:r>
              <a:rPr lang="en-US"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Future studies will therefore need to generalize our findings by investigating a wider range of hacking communities. Second, this study has focused on the CaaS and crimeware available in the cybercrime underground, but much in-depth analysis remains to be done on the configurations of cybercrime networks. </a:t>
            </a:r>
          </a:p>
          <a:p>
            <a:pPr marL="285750" marR="78105" indent="-285750" algn="just">
              <a:lnSpc>
                <a:spcPct val="150000"/>
              </a:lnSpc>
              <a:spcBef>
                <a:spcPts val="475"/>
              </a:spcBef>
              <a:spcAft>
                <a:spcPts val="600"/>
              </a:spcAft>
              <a:buFont typeface="Wingdings" panose="05000000000000000000" pitchFamily="2" charset="2"/>
              <a:buChar char="q"/>
            </a:pPr>
            <a:r>
              <a:rPr lang="en-US"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In this project we use Machine Learning as domain as A Data Analytics approach to analyze the Cybercrime and its Community. </a:t>
            </a:r>
          </a:p>
          <a:p>
            <a:pPr marL="285750" marR="78105" indent="-285750" algn="just">
              <a:lnSpc>
                <a:spcPct val="150000"/>
              </a:lnSpc>
              <a:spcBef>
                <a:spcPts val="475"/>
              </a:spcBef>
              <a:spcAft>
                <a:spcPts val="600"/>
              </a:spcAft>
              <a:buFont typeface="Wingdings" panose="05000000000000000000" pitchFamily="2" charset="2"/>
              <a:buChar char="q"/>
            </a:pPr>
            <a:r>
              <a:rPr lang="en-US"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We use Data-Analytics Domain with the use of Machine Learning Naïve </a:t>
            </a:r>
            <a:r>
              <a:rPr lang="en-US" sz="1800" b="1" dirty="0" err="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bayes</a:t>
            </a:r>
            <a:r>
              <a:rPr lang="en-US" sz="18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algorithm approach for predicting a large set of data. We use Python as Coding language with a Django web frameworks for Domain Overview.  </a:t>
            </a:r>
            <a:endParaRPr lang="en-US" sz="1600" b="1" dirty="0">
              <a:solidFill>
                <a:schemeClr val="bg1">
                  <a:lumMod val="95000"/>
                  <a:lumOff val="5000"/>
                </a:schemeClr>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47A5BB0-7D5E-406B-A919-D5E103B5435C}"/>
              </a:ext>
            </a:extLst>
          </p:cNvPr>
          <p:cNvSpPr txBox="1"/>
          <p:nvPr/>
        </p:nvSpPr>
        <p:spPr>
          <a:xfrm>
            <a:off x="914401" y="691979"/>
            <a:ext cx="3818238" cy="584775"/>
          </a:xfrm>
          <a:prstGeom prst="rect">
            <a:avLst/>
          </a:prstGeom>
          <a:noFill/>
        </p:spPr>
        <p:txBody>
          <a:bodyPr wrap="square" rtlCol="0">
            <a:spAutoFit/>
          </a:bodyPr>
          <a:lstStyle/>
          <a:p>
            <a:r>
              <a:rPr lang="en-US" sz="3200" b="1" u="sng" dirty="0">
                <a:effectLst>
                  <a:outerShdw blurRad="38100" dist="38100" dir="2700000" algn="tl">
                    <a:srgbClr val="000000">
                      <a:alpha val="43137"/>
                    </a:srgbClr>
                  </a:outerShdw>
                </a:effectLst>
                <a:highlight>
                  <a:srgbClr val="808080"/>
                </a:highlight>
              </a:rPr>
              <a:t>DOMAIN OVERVIEW</a:t>
            </a:r>
            <a:endParaRPr 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364444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9968E-E18F-4643-9A21-2CFCA0E0EF2A}"/>
              </a:ext>
            </a:extLst>
          </p:cNvPr>
          <p:cNvSpPr>
            <a:spLocks noGrp="1"/>
          </p:cNvSpPr>
          <p:nvPr>
            <p:ph type="title"/>
          </p:nvPr>
        </p:nvSpPr>
        <p:spPr>
          <a:xfrm>
            <a:off x="952523" y="-233887"/>
            <a:ext cx="4135981" cy="1092716"/>
          </a:xfrm>
        </p:spPr>
        <p:txBody>
          <a:bodyPr/>
          <a:lstStyle/>
          <a:p>
            <a:r>
              <a:rPr lang="en-US" u="sng" dirty="0">
                <a:highlight>
                  <a:srgbClr val="808080"/>
                </a:highlight>
              </a:rPr>
              <a:t>LITERATURE SURVEY</a:t>
            </a:r>
          </a:p>
        </p:txBody>
      </p:sp>
      <p:sp>
        <p:nvSpPr>
          <p:cNvPr id="3" name="Rectangle 2">
            <a:extLst>
              <a:ext uri="{FF2B5EF4-FFF2-40B4-BE49-F238E27FC236}">
                <a16:creationId xmlns:a16="http://schemas.microsoft.com/office/drawing/2014/main" id="{C6A6EE46-048D-498F-8ACD-D27A210ED9D1}"/>
              </a:ext>
            </a:extLst>
          </p:cNvPr>
          <p:cNvSpPr/>
          <p:nvPr/>
        </p:nvSpPr>
        <p:spPr>
          <a:xfrm>
            <a:off x="510746" y="437808"/>
            <a:ext cx="11170508" cy="6275051"/>
          </a:xfrm>
          <a:prstGeom prst="rect">
            <a:avLst/>
          </a:prstGeom>
        </p:spPr>
        <p:txBody>
          <a:bodyPr wrap="square">
            <a:spAutoFit/>
          </a:bodyPr>
          <a:lstStyle/>
          <a:p>
            <a:pPr algn="just">
              <a:lnSpc>
                <a:spcPct val="150000"/>
              </a:lnSpc>
              <a:buFont typeface="Wingdings" panose="05000000000000000000" pitchFamily="2" charset="2"/>
              <a:buChar char="Ø"/>
            </a:pPr>
            <a:r>
              <a:rPr lang="en-US" b="1" dirty="0">
                <a:solidFill>
                  <a:schemeClr val="bg1">
                    <a:lumMod val="95000"/>
                    <a:lumOff val="5000"/>
                  </a:schemeClr>
                </a:solidFill>
                <a:latin typeface="Times New Roman" pitchFamily="18" charset="0"/>
                <a:cs typeface="Times New Roman" pitchFamily="18" charset="0"/>
              </a:rPr>
              <a:t>Cybercrime has undergone a revolutionary change, going from being product-oriented to service-oriented. </a:t>
            </a:r>
          </a:p>
          <a:p>
            <a:pPr algn="just">
              <a:lnSpc>
                <a:spcPct val="150000"/>
              </a:lnSpc>
              <a:buFont typeface="Wingdings" panose="05000000000000000000" pitchFamily="2" charset="2"/>
              <a:buChar char="Ø"/>
            </a:pPr>
            <a:r>
              <a:rPr lang="en-US" b="1" dirty="0">
                <a:solidFill>
                  <a:schemeClr val="bg1">
                    <a:lumMod val="95000"/>
                    <a:lumOff val="5000"/>
                  </a:schemeClr>
                </a:solidFill>
                <a:latin typeface="Times New Roman" pitchFamily="18" charset="0"/>
                <a:cs typeface="Times New Roman" pitchFamily="18" charset="0"/>
              </a:rPr>
              <a:t>The cybercrime underground has a highly professional business model that supports its own underground economy.</a:t>
            </a:r>
          </a:p>
          <a:p>
            <a:pPr algn="just">
              <a:lnSpc>
                <a:spcPct val="150000"/>
              </a:lnSpc>
              <a:buFont typeface="Wingdings" panose="05000000000000000000" pitchFamily="2" charset="2"/>
              <a:buChar char="Ø"/>
            </a:pPr>
            <a:r>
              <a:rPr lang="en-US" b="1" dirty="0" err="1">
                <a:solidFill>
                  <a:schemeClr val="bg1">
                    <a:lumMod val="95000"/>
                    <a:lumOff val="5000"/>
                  </a:schemeClr>
                </a:solidFill>
                <a:latin typeface="Times New Roman" pitchFamily="18" charset="0"/>
                <a:cs typeface="Times New Roman" pitchFamily="18" charset="0"/>
              </a:rPr>
              <a:t>Sood</a:t>
            </a:r>
            <a:r>
              <a:rPr lang="en-US" b="1" dirty="0">
                <a:solidFill>
                  <a:schemeClr val="bg1">
                    <a:lumMod val="95000"/>
                    <a:lumOff val="5000"/>
                  </a:schemeClr>
                </a:solidFill>
                <a:latin typeface="Times New Roman" pitchFamily="18" charset="0"/>
                <a:cs typeface="Times New Roman" pitchFamily="18" charset="0"/>
              </a:rPr>
              <a:t> and </a:t>
            </a:r>
            <a:r>
              <a:rPr lang="en-US" b="1" dirty="0" err="1">
                <a:solidFill>
                  <a:schemeClr val="bg1">
                    <a:lumMod val="95000"/>
                    <a:lumOff val="5000"/>
                  </a:schemeClr>
                </a:solidFill>
                <a:latin typeface="Times New Roman" pitchFamily="18" charset="0"/>
                <a:cs typeface="Times New Roman" pitchFamily="18" charset="0"/>
              </a:rPr>
              <a:t>Enbody</a:t>
            </a:r>
            <a:r>
              <a:rPr lang="en-US" b="1" dirty="0">
                <a:solidFill>
                  <a:schemeClr val="bg1">
                    <a:lumMod val="95000"/>
                    <a:lumOff val="5000"/>
                  </a:schemeClr>
                </a:solidFill>
                <a:latin typeface="Times New Roman" pitchFamily="18" charset="0"/>
                <a:cs typeface="Times New Roman" pitchFamily="18" charset="0"/>
              </a:rPr>
              <a:t> have suggested that crimeware marketplaces have three key elements, namely actors (e.g., coders, operators, or buyers), value chains, and modes of operation. </a:t>
            </a:r>
          </a:p>
          <a:p>
            <a:pPr algn="just">
              <a:lnSpc>
                <a:spcPct val="150000"/>
              </a:lnSpc>
              <a:buFont typeface="Wingdings" panose="05000000000000000000" pitchFamily="2" charset="2"/>
              <a:buChar char="Ø"/>
            </a:pPr>
            <a:r>
              <a:rPr lang="en-US" b="1" dirty="0">
                <a:solidFill>
                  <a:schemeClr val="bg1">
                    <a:lumMod val="95000"/>
                    <a:lumOff val="5000"/>
                  </a:schemeClr>
                </a:solidFill>
                <a:latin typeface="Times New Roman" pitchFamily="18" charset="0"/>
                <a:cs typeface="Times New Roman" pitchFamily="18" charset="0"/>
              </a:rPr>
              <a:t>In criminology, routine activity theory (RAT) is used to explain the causes of crime, both general criminal activity and cybercrime . </a:t>
            </a:r>
          </a:p>
          <a:p>
            <a:pPr algn="just">
              <a:lnSpc>
                <a:spcPct val="150000"/>
              </a:lnSpc>
            </a:pPr>
            <a:r>
              <a:rPr lang="en-US" b="1" dirty="0">
                <a:solidFill>
                  <a:schemeClr val="bg1">
                    <a:lumMod val="95000"/>
                    <a:lumOff val="5000"/>
                  </a:schemeClr>
                </a:solidFill>
                <a:latin typeface="Times New Roman" pitchFamily="18" charset="0"/>
                <a:cs typeface="Times New Roman" pitchFamily="18" charset="0"/>
              </a:rPr>
              <a:t>According to this theory, three elements are necessary for crimes to be committed:</a:t>
            </a:r>
          </a:p>
          <a:p>
            <a:pPr algn="just">
              <a:lnSpc>
                <a:spcPct val="150000"/>
              </a:lnSpc>
              <a:buFont typeface="Wingdings" panose="05000000000000000000" pitchFamily="2" charset="2"/>
              <a:buChar char="Ø"/>
            </a:pPr>
            <a:r>
              <a:rPr lang="en-US" b="1" dirty="0">
                <a:solidFill>
                  <a:schemeClr val="bg1">
                    <a:lumMod val="95000"/>
                    <a:lumOff val="5000"/>
                  </a:schemeClr>
                </a:solidFill>
                <a:latin typeface="Times New Roman" pitchFamily="18" charset="0"/>
                <a:cs typeface="Times New Roman" pitchFamily="18" charset="0"/>
              </a:rPr>
              <a:t> a likely offender- ” are motivated sellers and potential buyers in the underground market.”</a:t>
            </a:r>
          </a:p>
          <a:p>
            <a:pPr algn="just">
              <a:lnSpc>
                <a:spcPct val="150000"/>
              </a:lnSpc>
              <a:buFont typeface="Wingdings" panose="05000000000000000000" pitchFamily="2" charset="2"/>
              <a:buChar char="Ø"/>
            </a:pPr>
            <a:r>
              <a:rPr lang="en-US" b="1" dirty="0">
                <a:solidFill>
                  <a:schemeClr val="bg1">
                    <a:lumMod val="95000"/>
                    <a:lumOff val="5000"/>
                  </a:schemeClr>
                </a:solidFill>
                <a:latin typeface="Times New Roman" pitchFamily="18" charset="0"/>
                <a:cs typeface="Times New Roman" pitchFamily="18" charset="0"/>
              </a:rPr>
              <a:t>  a suitable target- ” are the targeted vulnerable organizations.”</a:t>
            </a:r>
          </a:p>
          <a:p>
            <a:pPr algn="just">
              <a:lnSpc>
                <a:spcPct val="150000"/>
              </a:lnSpc>
              <a:buFont typeface="Wingdings" panose="05000000000000000000" pitchFamily="2" charset="2"/>
              <a:buChar char="Ø"/>
            </a:pPr>
            <a:r>
              <a:rPr lang="en-US" b="1" dirty="0">
                <a:solidFill>
                  <a:schemeClr val="bg1">
                    <a:lumMod val="95000"/>
                    <a:lumOff val="5000"/>
                  </a:schemeClr>
                </a:solidFill>
                <a:latin typeface="Times New Roman" pitchFamily="18" charset="0"/>
                <a:cs typeface="Times New Roman" pitchFamily="18" charset="0"/>
              </a:rPr>
              <a:t> absence of capable </a:t>
            </a:r>
            <a:r>
              <a:rPr lang="en-US" b="1" dirty="0" err="1">
                <a:solidFill>
                  <a:schemeClr val="bg1">
                    <a:lumMod val="95000"/>
                    <a:lumOff val="5000"/>
                  </a:schemeClr>
                </a:solidFill>
                <a:latin typeface="Times New Roman" pitchFamily="18" charset="0"/>
                <a:cs typeface="Times New Roman" pitchFamily="18" charset="0"/>
              </a:rPr>
              <a:t>gaurdians</a:t>
            </a:r>
            <a:r>
              <a:rPr lang="en-US" b="1" dirty="0">
                <a:solidFill>
                  <a:schemeClr val="bg1">
                    <a:lumMod val="95000"/>
                    <a:lumOff val="5000"/>
                  </a:schemeClr>
                </a:solidFill>
                <a:latin typeface="Times New Roman" pitchFamily="18" charset="0"/>
                <a:cs typeface="Times New Roman" pitchFamily="18" charset="0"/>
              </a:rPr>
              <a:t> against crime- ” is due to organizations failing to take preventive measures against cybercrime.“</a:t>
            </a:r>
          </a:p>
          <a:p>
            <a:pPr algn="just">
              <a:lnSpc>
                <a:spcPct val="150000"/>
              </a:lnSpc>
              <a:buFont typeface="Wingdings" panose="05000000000000000000" pitchFamily="2" charset="2"/>
              <a:buChar char="Ø"/>
            </a:pPr>
            <a:r>
              <a:rPr lang="en-US" b="1" dirty="0">
                <a:solidFill>
                  <a:schemeClr val="bg1">
                    <a:lumMod val="95000"/>
                    <a:lumOff val="5000"/>
                  </a:schemeClr>
                </a:solidFill>
                <a:latin typeface="Times New Roman" pitchFamily="18" charset="0"/>
                <a:cs typeface="Times New Roman" pitchFamily="18" charset="0"/>
              </a:rPr>
              <a:t>Two types of product or service are available in the cybercrime underground.</a:t>
            </a:r>
          </a:p>
          <a:p>
            <a:pPr algn="just">
              <a:lnSpc>
                <a:spcPct val="150000"/>
              </a:lnSpc>
              <a:buFont typeface="Wingdings" panose="05000000000000000000" pitchFamily="2" charset="2"/>
              <a:buChar char="Ø"/>
            </a:pPr>
            <a:r>
              <a:rPr lang="en-US" b="1" dirty="0">
                <a:solidFill>
                  <a:schemeClr val="bg1">
                    <a:lumMod val="95000"/>
                    <a:lumOff val="5000"/>
                  </a:schemeClr>
                </a:solidFill>
                <a:latin typeface="Times New Roman" pitchFamily="18" charset="0"/>
                <a:cs typeface="Times New Roman" pitchFamily="18" charset="0"/>
              </a:rPr>
              <a:t>The second type of product such as anti-virus programs. These are based on programs designed to evade anti-virus software to either cause mischief or be left behind for later activation.</a:t>
            </a:r>
          </a:p>
        </p:txBody>
      </p:sp>
    </p:spTree>
    <p:extLst>
      <p:ext uri="{BB962C8B-B14F-4D97-AF65-F5344CB8AC3E}">
        <p14:creationId xmlns:p14="http://schemas.microsoft.com/office/powerpoint/2010/main" val="1021590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83365907"/>
              </p:ext>
            </p:extLst>
          </p:nvPr>
        </p:nvGraphicFramePr>
        <p:xfrm>
          <a:off x="259491" y="496054"/>
          <a:ext cx="11454714" cy="6065090"/>
        </p:xfrm>
        <a:graphic>
          <a:graphicData uri="http://schemas.openxmlformats.org/drawingml/2006/table">
            <a:tbl>
              <a:tblPr>
                <a:tableStyleId>{D7AC3CCA-C797-4891-BE02-D94E43425B78}</a:tableStyleId>
              </a:tblPr>
              <a:tblGrid>
                <a:gridCol w="644721">
                  <a:extLst>
                    <a:ext uri="{9D8B030D-6E8A-4147-A177-3AD203B41FA5}">
                      <a16:colId xmlns:a16="http://schemas.microsoft.com/office/drawing/2014/main" val="20000"/>
                    </a:ext>
                  </a:extLst>
                </a:gridCol>
                <a:gridCol w="1777308">
                  <a:extLst>
                    <a:ext uri="{9D8B030D-6E8A-4147-A177-3AD203B41FA5}">
                      <a16:colId xmlns:a16="http://schemas.microsoft.com/office/drawing/2014/main" val="20001"/>
                    </a:ext>
                  </a:extLst>
                </a:gridCol>
                <a:gridCol w="2132771">
                  <a:extLst>
                    <a:ext uri="{9D8B030D-6E8A-4147-A177-3AD203B41FA5}">
                      <a16:colId xmlns:a16="http://schemas.microsoft.com/office/drawing/2014/main" val="20002"/>
                    </a:ext>
                  </a:extLst>
                </a:gridCol>
                <a:gridCol w="2192016">
                  <a:extLst>
                    <a:ext uri="{9D8B030D-6E8A-4147-A177-3AD203B41FA5}">
                      <a16:colId xmlns:a16="http://schemas.microsoft.com/office/drawing/2014/main" val="20003"/>
                    </a:ext>
                  </a:extLst>
                </a:gridCol>
                <a:gridCol w="2547478">
                  <a:extLst>
                    <a:ext uri="{9D8B030D-6E8A-4147-A177-3AD203B41FA5}">
                      <a16:colId xmlns:a16="http://schemas.microsoft.com/office/drawing/2014/main" val="20004"/>
                    </a:ext>
                  </a:extLst>
                </a:gridCol>
                <a:gridCol w="2160420">
                  <a:extLst>
                    <a:ext uri="{9D8B030D-6E8A-4147-A177-3AD203B41FA5}">
                      <a16:colId xmlns:a16="http://schemas.microsoft.com/office/drawing/2014/main" val="20005"/>
                    </a:ext>
                  </a:extLst>
                </a:gridCol>
              </a:tblGrid>
              <a:tr h="936887">
                <a:tc>
                  <a:txBody>
                    <a:bodyPr/>
                    <a:lstStyle/>
                    <a:p>
                      <a:pPr algn="just">
                        <a:lnSpc>
                          <a:spcPct val="150000"/>
                        </a:lnSpc>
                        <a:spcAft>
                          <a:spcPts val="600"/>
                        </a:spcAft>
                      </a:pPr>
                      <a:r>
                        <a:rPr lang="en-US" sz="1400" b="1" dirty="0" err="1">
                          <a:latin typeface="Times New Roman" panose="02020603050405020304" pitchFamily="18" charset="0"/>
                          <a:cs typeface="Times New Roman" panose="02020603050405020304" pitchFamily="18" charset="0"/>
                        </a:rPr>
                        <a:t>Sl</a:t>
                      </a:r>
                      <a:r>
                        <a:rPr lang="en-US" sz="1400" b="1" dirty="0">
                          <a:latin typeface="Times New Roman" panose="02020603050405020304" pitchFamily="18" charset="0"/>
                          <a:cs typeface="Times New Roman" panose="02020603050405020304" pitchFamily="18" charset="0"/>
                        </a:rPr>
                        <a:t> no</a:t>
                      </a:r>
                      <a:endParaRPr lang="en-IN" sz="1400" b="1" dirty="0">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solidFill>
                      <a:schemeClr val="bg2">
                        <a:lumMod val="75000"/>
                        <a:lumOff val="25000"/>
                      </a:schemeClr>
                    </a:solidFill>
                  </a:tcPr>
                </a:tc>
                <a:tc>
                  <a:txBody>
                    <a:bodyPr/>
                    <a:lstStyle/>
                    <a:p>
                      <a:pPr algn="just">
                        <a:lnSpc>
                          <a:spcPct val="150000"/>
                        </a:lnSpc>
                        <a:spcAft>
                          <a:spcPts val="600"/>
                        </a:spcAft>
                      </a:pPr>
                      <a:r>
                        <a:rPr lang="en-US" sz="1400" b="1" dirty="0">
                          <a:latin typeface="Times New Roman" panose="02020603050405020304" pitchFamily="18" charset="0"/>
                          <a:cs typeface="Times New Roman" panose="02020603050405020304" pitchFamily="18" charset="0"/>
                        </a:rPr>
                        <a:t>Paper Title </a:t>
                      </a:r>
                      <a:endParaRPr lang="en-IN" sz="1400" b="1" dirty="0">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solidFill>
                      <a:schemeClr val="bg2">
                        <a:lumMod val="75000"/>
                        <a:lumOff val="25000"/>
                      </a:schemeClr>
                    </a:solidFill>
                  </a:tcPr>
                </a:tc>
                <a:tc>
                  <a:txBody>
                    <a:bodyPr/>
                    <a:lstStyle/>
                    <a:p>
                      <a:pPr indent="44450" algn="just">
                        <a:lnSpc>
                          <a:spcPct val="150000"/>
                        </a:lnSpc>
                        <a:spcAft>
                          <a:spcPts val="600"/>
                        </a:spcAft>
                      </a:pPr>
                      <a:r>
                        <a:rPr lang="en-US" sz="1400" b="1" dirty="0">
                          <a:latin typeface="Times New Roman" panose="02020603050405020304" pitchFamily="18" charset="0"/>
                          <a:cs typeface="Times New Roman" panose="02020603050405020304" pitchFamily="18" charset="0"/>
                        </a:rPr>
                        <a:t>Publication name &amp; Year of Publication</a:t>
                      </a:r>
                      <a:endParaRPr lang="en-IN" sz="1400" b="1" dirty="0">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solidFill>
                      <a:schemeClr val="bg2">
                        <a:lumMod val="75000"/>
                        <a:lumOff val="25000"/>
                      </a:schemeClr>
                    </a:solidFill>
                  </a:tcPr>
                </a:tc>
                <a:tc>
                  <a:txBody>
                    <a:bodyPr/>
                    <a:lstStyle/>
                    <a:p>
                      <a:pPr algn="just">
                        <a:lnSpc>
                          <a:spcPct val="150000"/>
                        </a:lnSpc>
                        <a:spcAft>
                          <a:spcPts val="600"/>
                        </a:spcAft>
                      </a:pPr>
                      <a:r>
                        <a:rPr lang="en-US" sz="1400" b="1" dirty="0">
                          <a:latin typeface="Times New Roman" panose="02020603050405020304" pitchFamily="18" charset="0"/>
                          <a:cs typeface="Times New Roman" panose="02020603050405020304" pitchFamily="18" charset="0"/>
                        </a:rPr>
                        <a:t>Findings of Proposed System (Implemented)</a:t>
                      </a:r>
                      <a:endParaRPr lang="en-IN" sz="1400" b="1" dirty="0">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solidFill>
                      <a:schemeClr val="bg2">
                        <a:lumMod val="75000"/>
                        <a:lumOff val="25000"/>
                      </a:schemeClr>
                    </a:solidFill>
                  </a:tcPr>
                </a:tc>
                <a:tc>
                  <a:txBody>
                    <a:bodyPr/>
                    <a:lstStyle/>
                    <a:p>
                      <a:pPr algn="just">
                        <a:lnSpc>
                          <a:spcPct val="150000"/>
                        </a:lnSpc>
                        <a:spcAft>
                          <a:spcPts val="600"/>
                        </a:spcAft>
                      </a:pPr>
                      <a:r>
                        <a:rPr lang="en-US" sz="1400" b="1" dirty="0">
                          <a:latin typeface="Times New Roman" panose="02020603050405020304" pitchFamily="18" charset="0"/>
                          <a:cs typeface="Times New Roman" panose="02020603050405020304" pitchFamily="18" charset="0"/>
                        </a:rPr>
                        <a:t>Implementation, Algorithm and methodology used</a:t>
                      </a:r>
                      <a:endParaRPr lang="en-IN" sz="1400" b="1" dirty="0">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solidFill>
                      <a:schemeClr val="bg2">
                        <a:lumMod val="75000"/>
                        <a:lumOff val="25000"/>
                      </a:schemeClr>
                    </a:solidFill>
                  </a:tcPr>
                </a:tc>
                <a:tc>
                  <a:txBody>
                    <a:bodyPr/>
                    <a:lstStyle/>
                    <a:p>
                      <a:pPr>
                        <a:lnSpc>
                          <a:spcPct val="150000"/>
                        </a:lnSpc>
                        <a:spcAft>
                          <a:spcPts val="600"/>
                        </a:spcAft>
                      </a:pPr>
                      <a:r>
                        <a:rPr lang="en-US" sz="1400" b="1" dirty="0">
                          <a:latin typeface="Times New Roman" panose="02020603050405020304" pitchFamily="18" charset="0"/>
                          <a:cs typeface="Times New Roman" panose="02020603050405020304" pitchFamily="18" charset="0"/>
                        </a:rPr>
                        <a:t>Remarks (Not yet implemented)</a:t>
                      </a:r>
                      <a:endParaRPr lang="en-IN" sz="1400" b="1" dirty="0">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solidFill>
                      <a:schemeClr val="bg2">
                        <a:lumMod val="75000"/>
                        <a:lumOff val="25000"/>
                      </a:schemeClr>
                    </a:solidFill>
                  </a:tcPr>
                </a:tc>
                <a:extLst>
                  <a:ext uri="{0D108BD9-81ED-4DB2-BD59-A6C34878D82A}">
                    <a16:rowId xmlns:a16="http://schemas.microsoft.com/office/drawing/2014/main" val="10000"/>
                  </a:ext>
                </a:extLst>
              </a:tr>
              <a:tr h="936887">
                <a:tc>
                  <a:txBody>
                    <a:bodyPr/>
                    <a:lstStyle/>
                    <a:p>
                      <a:pPr algn="just">
                        <a:lnSpc>
                          <a:spcPct val="150000"/>
                        </a:lnSpc>
                        <a:spcAft>
                          <a:spcPts val="600"/>
                        </a:spcAft>
                      </a:pPr>
                      <a:r>
                        <a:rPr lang="en-US" sz="1400" b="1">
                          <a:latin typeface="Times New Roman" panose="02020603050405020304" pitchFamily="18" charset="0"/>
                          <a:cs typeface="Times New Roman" panose="02020603050405020304" pitchFamily="18" charset="0"/>
                        </a:rPr>
                        <a:t>1</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nSpc>
                          <a:spcPct val="150000"/>
                        </a:lnSpc>
                        <a:spcAft>
                          <a:spcPts val="600"/>
                        </a:spcAft>
                      </a:pPr>
                      <a:r>
                        <a:rPr lang="en-US" sz="1400" b="1" dirty="0">
                          <a:latin typeface="Times New Roman" panose="02020603050405020304" pitchFamily="18" charset="0"/>
                          <a:cs typeface="Times New Roman" panose="02020603050405020304" pitchFamily="18" charset="0"/>
                        </a:rPr>
                        <a:t>Cybercrime underground economy</a:t>
                      </a:r>
                      <a:endParaRPr lang="en-IN" sz="1400" b="1" dirty="0">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nSpc>
                          <a:spcPct val="150000"/>
                        </a:lnSpc>
                        <a:spcAft>
                          <a:spcPts val="600"/>
                        </a:spcAft>
                      </a:pPr>
                      <a:r>
                        <a:rPr lang="en-US" sz="1400" b="1" dirty="0">
                          <a:latin typeface="Times New Roman" panose="02020603050405020304" pitchFamily="18" charset="0"/>
                          <a:cs typeface="Times New Roman" panose="02020603050405020304" pitchFamily="18" charset="0"/>
                        </a:rPr>
                        <a:t>IEEE Transactions (2018)</a:t>
                      </a:r>
                      <a:endParaRPr lang="en-IN" sz="1400" b="1" dirty="0">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nSpc>
                          <a:spcPct val="150000"/>
                        </a:lnSpc>
                        <a:spcAft>
                          <a:spcPts val="600"/>
                        </a:spcAft>
                      </a:pPr>
                      <a:r>
                        <a:rPr lang="en-US" sz="1400" b="1">
                          <a:latin typeface="Times New Roman" panose="02020603050405020304" pitchFamily="18" charset="0"/>
                          <a:cs typeface="Times New Roman" panose="02020603050405020304" pitchFamily="18" charset="0"/>
                        </a:rPr>
                        <a:t>Data analytics approach to the system</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nSpc>
                          <a:spcPct val="150000"/>
                        </a:lnSpc>
                        <a:spcAft>
                          <a:spcPts val="600"/>
                        </a:spcAft>
                      </a:pPr>
                      <a:r>
                        <a:rPr lang="en-US" sz="1400" b="1">
                          <a:latin typeface="Times New Roman" panose="02020603050405020304" pitchFamily="18" charset="0"/>
                          <a:cs typeface="Times New Roman" panose="02020603050405020304" pitchFamily="18" charset="0"/>
                        </a:rPr>
                        <a:t>Naïve Bayes Algorithm MAP functions and methodology</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nSpc>
                          <a:spcPct val="150000"/>
                        </a:lnSpc>
                        <a:spcAft>
                          <a:spcPts val="600"/>
                        </a:spcAft>
                      </a:pPr>
                      <a:r>
                        <a:rPr lang="en-US" sz="1400" b="1">
                          <a:latin typeface="Times New Roman" panose="02020603050405020304" pitchFamily="18" charset="0"/>
                          <a:cs typeface="Times New Roman" panose="02020603050405020304" pitchFamily="18" charset="0"/>
                        </a:rPr>
                        <a:t>Under Implementation</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extLst>
                  <a:ext uri="{0D108BD9-81ED-4DB2-BD59-A6C34878D82A}">
                    <a16:rowId xmlns:a16="http://schemas.microsoft.com/office/drawing/2014/main" val="10001"/>
                  </a:ext>
                </a:extLst>
              </a:tr>
              <a:tr h="702665">
                <a:tc>
                  <a:txBody>
                    <a:bodyPr/>
                    <a:lstStyle/>
                    <a:p>
                      <a:pPr algn="just">
                        <a:lnSpc>
                          <a:spcPct val="150000"/>
                        </a:lnSpc>
                        <a:spcAft>
                          <a:spcPts val="600"/>
                        </a:spcAft>
                      </a:pPr>
                      <a:r>
                        <a:rPr lang="en-US" sz="1400" b="1">
                          <a:latin typeface="Times New Roman" panose="02020603050405020304" pitchFamily="18" charset="0"/>
                          <a:cs typeface="Times New Roman" panose="02020603050405020304" pitchFamily="18" charset="0"/>
                        </a:rPr>
                        <a:t>2</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nSpc>
                          <a:spcPct val="150000"/>
                        </a:lnSpc>
                        <a:spcAft>
                          <a:spcPts val="600"/>
                        </a:spcAft>
                      </a:pPr>
                      <a:r>
                        <a:rPr lang="en-US" sz="1400" b="1">
                          <a:latin typeface="Times New Roman" panose="02020603050405020304" pitchFamily="18" charset="0"/>
                          <a:cs typeface="Times New Roman" panose="02020603050405020304" pitchFamily="18" charset="0"/>
                        </a:rPr>
                        <a:t>Cybercrime at a Scale</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dirty="0">
                          <a:latin typeface="Times New Roman" panose="02020603050405020304" pitchFamily="18" charset="0"/>
                          <a:cs typeface="Times New Roman" panose="02020603050405020304" pitchFamily="18" charset="0"/>
                        </a:rPr>
                        <a:t>IEEE community (2017)</a:t>
                      </a:r>
                      <a:endParaRPr lang="en-IN" sz="1400" b="1" dirty="0">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a:latin typeface="Times New Roman" panose="02020603050405020304" pitchFamily="18" charset="0"/>
                          <a:cs typeface="Times New Roman" panose="02020603050405020304" pitchFamily="18" charset="0"/>
                        </a:rPr>
                        <a:t>Deployment of HTTP based botnet commands</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a:latin typeface="Times New Roman" panose="02020603050405020304" pitchFamily="18" charset="0"/>
                          <a:cs typeface="Times New Roman" panose="02020603050405020304" pitchFamily="18" charset="0"/>
                        </a:rPr>
                        <a:t>HTTP commands and control panels</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a:latin typeface="Times New Roman" panose="02020603050405020304" pitchFamily="18" charset="0"/>
                          <a:cs typeface="Times New Roman" panose="02020603050405020304" pitchFamily="18" charset="0"/>
                        </a:rPr>
                        <a:t>Deployment</a:t>
                      </a:r>
                      <a:endParaRPr lang="en-IN" sz="1400" b="1">
                        <a:latin typeface="Times New Roman" panose="02020603050405020304" pitchFamily="18" charset="0"/>
                        <a:cs typeface="Times New Roman" panose="02020603050405020304" pitchFamily="18" charset="0"/>
                      </a:endParaRPr>
                    </a:p>
                    <a:p>
                      <a:pPr algn="just">
                        <a:lnSpc>
                          <a:spcPct val="150000"/>
                        </a:lnSpc>
                        <a:spcAft>
                          <a:spcPts val="600"/>
                        </a:spcAft>
                      </a:pPr>
                      <a:r>
                        <a:rPr lang="en-US" sz="1400" b="1">
                          <a:latin typeface="Times New Roman" panose="02020603050405020304" pitchFamily="18" charset="0"/>
                          <a:cs typeface="Times New Roman" panose="02020603050405020304" pitchFamily="18" charset="0"/>
                        </a:rPr>
                        <a:t>Stage</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extLst>
                  <a:ext uri="{0D108BD9-81ED-4DB2-BD59-A6C34878D82A}">
                    <a16:rowId xmlns:a16="http://schemas.microsoft.com/office/drawing/2014/main" val="10002"/>
                  </a:ext>
                </a:extLst>
              </a:tr>
              <a:tr h="1171109">
                <a:tc>
                  <a:txBody>
                    <a:bodyPr/>
                    <a:lstStyle/>
                    <a:p>
                      <a:pPr algn="just">
                        <a:lnSpc>
                          <a:spcPct val="150000"/>
                        </a:lnSpc>
                        <a:spcAft>
                          <a:spcPts val="600"/>
                        </a:spcAft>
                      </a:pPr>
                      <a:r>
                        <a:rPr lang="en-US" sz="1400" b="1">
                          <a:latin typeface="Times New Roman" panose="02020603050405020304" pitchFamily="18" charset="0"/>
                          <a:cs typeface="Times New Roman" panose="02020603050405020304" pitchFamily="18" charset="0"/>
                        </a:rPr>
                        <a:t>3</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a:latin typeface="Times New Roman" panose="02020603050405020304" pitchFamily="18" charset="0"/>
                          <a:cs typeface="Times New Roman" panose="02020603050405020304" pitchFamily="18" charset="0"/>
                        </a:rPr>
                        <a:t>Toward a better Measure of business proximity</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dirty="0">
                          <a:latin typeface="Times New Roman" panose="02020603050405020304" pitchFamily="18" charset="0"/>
                          <a:cs typeface="Times New Roman" panose="02020603050405020304" pitchFamily="18" charset="0"/>
                        </a:rPr>
                        <a:t>MIS Quart, Conf.</a:t>
                      </a:r>
                      <a:endParaRPr lang="en-IN" sz="1400" b="1" dirty="0">
                        <a:latin typeface="Times New Roman" panose="02020603050405020304" pitchFamily="18" charset="0"/>
                        <a:cs typeface="Times New Roman" panose="02020603050405020304" pitchFamily="18" charset="0"/>
                      </a:endParaRPr>
                    </a:p>
                    <a:p>
                      <a:pPr algn="just">
                        <a:lnSpc>
                          <a:spcPct val="150000"/>
                        </a:lnSpc>
                        <a:spcAft>
                          <a:spcPts val="600"/>
                        </a:spcAft>
                      </a:pPr>
                      <a:r>
                        <a:rPr lang="en-US" sz="1400" b="1" dirty="0">
                          <a:latin typeface="Times New Roman" panose="02020603050405020304" pitchFamily="18" charset="0"/>
                          <a:cs typeface="Times New Roman" panose="02020603050405020304" pitchFamily="18" charset="0"/>
                        </a:rPr>
                        <a:t>(2016)</a:t>
                      </a:r>
                      <a:endParaRPr lang="en-IN" sz="1400" b="1" dirty="0">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dirty="0">
                          <a:latin typeface="Times New Roman" panose="02020603050405020304" pitchFamily="18" charset="0"/>
                          <a:cs typeface="Times New Roman" panose="02020603050405020304" pitchFamily="18" charset="0"/>
                        </a:rPr>
                        <a:t>Fact sheet </a:t>
                      </a:r>
                      <a:r>
                        <a:rPr lang="en-US" sz="1400" b="1" dirty="0" err="1">
                          <a:latin typeface="Times New Roman" panose="02020603050405020304" pitchFamily="18" charset="0"/>
                          <a:cs typeface="Times New Roman" panose="02020603050405020304" pitchFamily="18" charset="0"/>
                        </a:rPr>
                        <a:t>Cybersecurity</a:t>
                      </a:r>
                      <a:r>
                        <a:rPr lang="en-US" sz="1400" b="1" dirty="0">
                          <a:latin typeface="Times New Roman" panose="02020603050405020304" pitchFamily="18" charset="0"/>
                          <a:cs typeface="Times New Roman" panose="02020603050405020304" pitchFamily="18" charset="0"/>
                        </a:rPr>
                        <a:t> national Action plan</a:t>
                      </a:r>
                      <a:endParaRPr lang="en-IN" sz="1400" b="1" dirty="0">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a:latin typeface="Times New Roman" panose="02020603050405020304" pitchFamily="18" charset="0"/>
                          <a:cs typeface="Times New Roman" panose="02020603050405020304" pitchFamily="18" charset="0"/>
                        </a:rPr>
                        <a:t>Modeling for Industry Intelligence and facts.</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a:latin typeface="Times New Roman" panose="02020603050405020304" pitchFamily="18" charset="0"/>
                          <a:cs typeface="Times New Roman" panose="02020603050405020304" pitchFamily="18" charset="0"/>
                        </a:rPr>
                        <a:t>Implemented</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extLst>
                  <a:ext uri="{0D108BD9-81ED-4DB2-BD59-A6C34878D82A}">
                    <a16:rowId xmlns:a16="http://schemas.microsoft.com/office/drawing/2014/main" val="10003"/>
                  </a:ext>
                </a:extLst>
              </a:tr>
              <a:tr h="702665">
                <a:tc>
                  <a:txBody>
                    <a:bodyPr/>
                    <a:lstStyle/>
                    <a:p>
                      <a:pPr algn="just">
                        <a:lnSpc>
                          <a:spcPct val="150000"/>
                        </a:lnSpc>
                        <a:spcAft>
                          <a:spcPts val="600"/>
                        </a:spcAft>
                      </a:pPr>
                      <a:r>
                        <a:rPr lang="en-US" sz="1400" b="1">
                          <a:latin typeface="Times New Roman" panose="02020603050405020304" pitchFamily="18" charset="0"/>
                          <a:cs typeface="Times New Roman" panose="02020603050405020304" pitchFamily="18" charset="0"/>
                        </a:rPr>
                        <a:t>4</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a:latin typeface="Times New Roman" panose="02020603050405020304" pitchFamily="18" charset="0"/>
                          <a:cs typeface="Times New Roman" panose="02020603050405020304" pitchFamily="18" charset="0"/>
                        </a:rPr>
                        <a:t>Bypassing Antivirus</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a:latin typeface="Times New Roman" panose="02020603050405020304" pitchFamily="18" charset="0"/>
                          <a:cs typeface="Times New Roman" panose="02020603050405020304" pitchFamily="18" charset="0"/>
                        </a:rPr>
                        <a:t>Proc.,18th Panhellenic Conf.2014</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dirty="0">
                          <a:latin typeface="Times New Roman" panose="02020603050405020304" pitchFamily="18" charset="0"/>
                          <a:cs typeface="Times New Roman" panose="02020603050405020304" pitchFamily="18" charset="0"/>
                        </a:rPr>
                        <a:t>Detection with Encryption</a:t>
                      </a:r>
                      <a:endParaRPr lang="en-IN" sz="1400" b="1" dirty="0">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dirty="0">
                          <a:latin typeface="Times New Roman" panose="02020603050405020304" pitchFamily="18" charset="0"/>
                          <a:cs typeface="Times New Roman" panose="02020603050405020304" pitchFamily="18" charset="0"/>
                        </a:rPr>
                        <a:t>Antivirus bypassing and detection of Encryption</a:t>
                      </a:r>
                      <a:endParaRPr lang="en-IN" sz="1400" b="1" dirty="0">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a:latin typeface="Times New Roman" panose="02020603050405020304" pitchFamily="18" charset="0"/>
                          <a:cs typeface="Times New Roman" panose="02020603050405020304" pitchFamily="18" charset="0"/>
                        </a:rPr>
                        <a:t>Conference</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extLst>
                  <a:ext uri="{0D108BD9-81ED-4DB2-BD59-A6C34878D82A}">
                    <a16:rowId xmlns:a16="http://schemas.microsoft.com/office/drawing/2014/main" val="10004"/>
                  </a:ext>
                </a:extLst>
              </a:tr>
              <a:tr h="546518">
                <a:tc>
                  <a:txBody>
                    <a:bodyPr/>
                    <a:lstStyle/>
                    <a:p>
                      <a:pPr algn="just">
                        <a:lnSpc>
                          <a:spcPct val="150000"/>
                        </a:lnSpc>
                        <a:spcAft>
                          <a:spcPts val="600"/>
                        </a:spcAft>
                      </a:pPr>
                      <a:r>
                        <a:rPr lang="en-US" sz="1400" b="1">
                          <a:latin typeface="Times New Roman" panose="02020603050405020304" pitchFamily="18" charset="0"/>
                          <a:cs typeface="Times New Roman" panose="02020603050405020304" pitchFamily="18" charset="0"/>
                        </a:rPr>
                        <a:t>5</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a:latin typeface="Times New Roman" panose="02020603050405020304" pitchFamily="18" charset="0"/>
                          <a:cs typeface="Times New Roman" panose="02020603050405020304" pitchFamily="18" charset="0"/>
                        </a:rPr>
                        <a:t>VPN</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a:latin typeface="Times New Roman" panose="02020603050405020304" pitchFamily="18" charset="0"/>
                          <a:cs typeface="Times New Roman" panose="02020603050405020304" pitchFamily="18" charset="0"/>
                        </a:rPr>
                        <a:t>IEEE potentials</a:t>
                      </a:r>
                      <a:endParaRPr lang="en-IN" sz="1400" b="1">
                        <a:latin typeface="Times New Roman" panose="02020603050405020304" pitchFamily="18" charset="0"/>
                        <a:cs typeface="Times New Roman" panose="02020603050405020304" pitchFamily="18" charset="0"/>
                      </a:endParaRPr>
                    </a:p>
                    <a:p>
                      <a:pPr algn="just">
                        <a:lnSpc>
                          <a:spcPct val="150000"/>
                        </a:lnSpc>
                        <a:spcAft>
                          <a:spcPts val="600"/>
                        </a:spcAft>
                      </a:pPr>
                      <a:r>
                        <a:rPr lang="en-US" sz="1400" b="1">
                          <a:latin typeface="Times New Roman" panose="02020603050405020304" pitchFamily="18" charset="0"/>
                          <a:cs typeface="Times New Roman" panose="02020603050405020304" pitchFamily="18" charset="0"/>
                        </a:rPr>
                        <a:t>(2001)</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a:latin typeface="Times New Roman" panose="02020603050405020304" pitchFamily="18" charset="0"/>
                          <a:cs typeface="Times New Roman" panose="02020603050405020304" pitchFamily="18" charset="0"/>
                        </a:rPr>
                        <a:t>VPN and its activities</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dirty="0">
                          <a:latin typeface="Times New Roman" panose="02020603050405020304" pitchFamily="18" charset="0"/>
                          <a:cs typeface="Times New Roman" panose="02020603050405020304" pitchFamily="18" charset="0"/>
                        </a:rPr>
                        <a:t>VPN and proxy network models</a:t>
                      </a:r>
                      <a:endParaRPr lang="en-IN" sz="1400" b="1" dirty="0">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dirty="0">
                          <a:latin typeface="Times New Roman" panose="02020603050405020304" pitchFamily="18" charset="0"/>
                          <a:cs typeface="Times New Roman" panose="02020603050405020304" pitchFamily="18" charset="0"/>
                        </a:rPr>
                        <a:t>Implemented</a:t>
                      </a:r>
                      <a:endParaRPr lang="en-IN" sz="1400" b="1" dirty="0">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extLst>
                  <a:ext uri="{0D108BD9-81ED-4DB2-BD59-A6C34878D82A}">
                    <a16:rowId xmlns:a16="http://schemas.microsoft.com/office/drawing/2014/main" val="10005"/>
                  </a:ext>
                </a:extLst>
              </a:tr>
              <a:tr h="936887">
                <a:tc>
                  <a:txBody>
                    <a:bodyPr/>
                    <a:lstStyle/>
                    <a:p>
                      <a:pPr algn="just">
                        <a:lnSpc>
                          <a:spcPct val="150000"/>
                        </a:lnSpc>
                        <a:spcAft>
                          <a:spcPts val="600"/>
                        </a:spcAft>
                      </a:pPr>
                      <a:r>
                        <a:rPr lang="en-US" sz="1400" b="1">
                          <a:latin typeface="Times New Roman" panose="02020603050405020304" pitchFamily="18" charset="0"/>
                          <a:cs typeface="Times New Roman" panose="02020603050405020304" pitchFamily="18" charset="0"/>
                        </a:rPr>
                        <a:t>6</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dirty="0">
                          <a:latin typeface="Times New Roman" panose="02020603050405020304" pitchFamily="18" charset="0"/>
                          <a:cs typeface="Times New Roman" panose="02020603050405020304" pitchFamily="18" charset="0"/>
                        </a:rPr>
                        <a:t>CAAS-crimeware</a:t>
                      </a:r>
                      <a:endParaRPr lang="en-IN" sz="1400" b="1" dirty="0">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a:latin typeface="Times New Roman" panose="02020603050405020304" pitchFamily="18" charset="0"/>
                          <a:cs typeface="Times New Roman" panose="02020603050405020304" pitchFamily="18" charset="0"/>
                        </a:rPr>
                        <a:t>IEEE (2013).</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a:latin typeface="Times New Roman" panose="02020603050405020304" pitchFamily="18" charset="0"/>
                          <a:cs typeface="Times New Roman" panose="02020603050405020304" pitchFamily="18" charset="0"/>
                        </a:rPr>
                        <a:t>A survey of commoditized crimeware</a:t>
                      </a:r>
                      <a:endParaRPr lang="en-IN" sz="1400" b="1">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dirty="0" err="1">
                          <a:latin typeface="Times New Roman" panose="02020603050405020304" pitchFamily="18" charset="0"/>
                          <a:cs typeface="Times New Roman" panose="02020603050405020304" pitchFamily="18" charset="0"/>
                        </a:rPr>
                        <a:t>Crimeware</a:t>
                      </a:r>
                      <a:r>
                        <a:rPr lang="en-US" sz="1400" b="1" dirty="0">
                          <a:latin typeface="Times New Roman" panose="02020603050405020304" pitchFamily="18" charset="0"/>
                          <a:cs typeface="Times New Roman" panose="02020603050405020304" pitchFamily="18" charset="0"/>
                        </a:rPr>
                        <a:t>-as-a-service and </a:t>
                      </a:r>
                      <a:r>
                        <a:rPr lang="en-US" sz="1400" b="1" dirty="0" err="1">
                          <a:latin typeface="Times New Roman" panose="02020603050405020304" pitchFamily="18" charset="0"/>
                          <a:cs typeface="Times New Roman" panose="02020603050405020304" pitchFamily="18" charset="0"/>
                        </a:rPr>
                        <a:t>Crimeware</a:t>
                      </a:r>
                      <a:r>
                        <a:rPr lang="en-US" sz="1400" b="1" dirty="0">
                          <a:latin typeface="Times New Roman" panose="02020603050405020304" pitchFamily="18" charset="0"/>
                          <a:cs typeface="Times New Roman" panose="02020603050405020304" pitchFamily="18" charset="0"/>
                        </a:rPr>
                        <a:t> underground market</a:t>
                      </a:r>
                      <a:endParaRPr lang="en-IN" sz="1400" b="1" dirty="0">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tc>
                  <a:txBody>
                    <a:bodyPr/>
                    <a:lstStyle/>
                    <a:p>
                      <a:pPr algn="just">
                        <a:lnSpc>
                          <a:spcPct val="150000"/>
                        </a:lnSpc>
                        <a:spcAft>
                          <a:spcPts val="600"/>
                        </a:spcAft>
                      </a:pPr>
                      <a:r>
                        <a:rPr lang="en-US" sz="1400" b="1" dirty="0">
                          <a:latin typeface="Times New Roman" panose="02020603050405020304" pitchFamily="18" charset="0"/>
                          <a:cs typeface="Times New Roman" panose="02020603050405020304" pitchFamily="18" charset="0"/>
                        </a:rPr>
                        <a:t>Conference</a:t>
                      </a:r>
                      <a:endParaRPr lang="en-IN" sz="1400" b="1" dirty="0">
                        <a:latin typeface="Times New Roman" panose="02020603050405020304" pitchFamily="18" charset="0"/>
                        <a:cs typeface="Times New Roman" panose="02020603050405020304" pitchFamily="18" charset="0"/>
                      </a:endParaRPr>
                    </a:p>
                  </a:txBody>
                  <a:tcPr marL="64168" marR="64168" marT="0" marB="0">
                    <a:cell3D prstMaterial="dkEdge">
                      <a:bevel prst="relaxedInset"/>
                      <a:lightRig rig="flood" dir="t"/>
                    </a:cell3D>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199" y="-172902"/>
            <a:ext cx="9905998" cy="1478570"/>
          </a:xfrm>
        </p:spPr>
        <p:txBody>
          <a:bodyPr/>
          <a:lstStyle/>
          <a:p>
            <a:r>
              <a:rPr lang="en-US" u="sng" dirty="0">
                <a:highlight>
                  <a:srgbClr val="808080"/>
                </a:highlight>
              </a:rPr>
              <a:t>LITERATURE Conclusion</a:t>
            </a:r>
            <a:endParaRPr lang="en-IN" dirty="0"/>
          </a:p>
        </p:txBody>
      </p:sp>
      <p:sp>
        <p:nvSpPr>
          <p:cNvPr id="3" name="Content Placeholder 2"/>
          <p:cNvSpPr>
            <a:spLocks noGrp="1"/>
          </p:cNvSpPr>
          <p:nvPr>
            <p:ph idx="1"/>
          </p:nvPr>
        </p:nvSpPr>
        <p:spPr>
          <a:xfrm>
            <a:off x="805198" y="1031512"/>
            <a:ext cx="10581603" cy="5282791"/>
          </a:xfrm>
        </p:spPr>
        <p:txBody>
          <a:bodyPr>
            <a:normAutofit fontScale="92500" lnSpcReduction="20000"/>
          </a:bodyPr>
          <a:lstStyle/>
          <a:p>
            <a:pPr algn="just"/>
            <a:r>
              <a:rPr lang="en-US" b="1" dirty="0">
                <a:solidFill>
                  <a:schemeClr val="bg1">
                    <a:lumMod val="95000"/>
                    <a:lumOff val="5000"/>
                  </a:schemeClr>
                </a:solidFill>
                <a:effectLst>
                  <a:outerShdw blurRad="38100" dist="38100" dir="2700000" algn="tl">
                    <a:srgbClr val="000000">
                      <a:alpha val="43137"/>
                    </a:srgbClr>
                  </a:outerShdw>
                </a:effectLst>
              </a:rPr>
              <a:t>The data analysis step of the proposed framework involves four steps. Here, we report the data analysis results: CaaS and crimeware classification and market trends, cybercrime market dynamics, and potential hacking targets.</a:t>
            </a:r>
            <a:endParaRPr lang="en-IN" b="1" dirty="0">
              <a:solidFill>
                <a:schemeClr val="bg1">
                  <a:lumMod val="95000"/>
                  <a:lumOff val="5000"/>
                </a:schemeClr>
              </a:solidFill>
              <a:effectLst>
                <a:outerShdw blurRad="38100" dist="38100" dir="2700000" algn="tl">
                  <a:srgbClr val="000000">
                    <a:alpha val="43137"/>
                  </a:srgbClr>
                </a:outerShdw>
              </a:effectLst>
            </a:endParaRPr>
          </a:p>
          <a:p>
            <a:pPr algn="just">
              <a:buNone/>
            </a:pPr>
            <a:r>
              <a:rPr lang="en-US" sz="2700" b="1" dirty="0" err="1">
                <a:solidFill>
                  <a:schemeClr val="bg1">
                    <a:lumMod val="95000"/>
                    <a:lumOff val="5000"/>
                  </a:schemeClr>
                </a:solidFill>
                <a:effectLst>
                  <a:outerShdw blurRad="38100" dist="38100" dir="2700000" algn="tl">
                    <a:srgbClr val="000000">
                      <a:alpha val="43137"/>
                    </a:srgbClr>
                  </a:outerShdw>
                </a:effectLst>
              </a:rPr>
              <a:t>CaaS</a:t>
            </a:r>
            <a:r>
              <a:rPr lang="en-US" sz="2700" b="1" dirty="0">
                <a:solidFill>
                  <a:schemeClr val="bg1">
                    <a:lumMod val="95000"/>
                    <a:lumOff val="5000"/>
                  </a:schemeClr>
                </a:solidFill>
                <a:effectLst>
                  <a:outerShdw blurRad="38100" dist="38100" dir="2700000" algn="tl">
                    <a:srgbClr val="000000">
                      <a:alpha val="43137"/>
                    </a:srgbClr>
                  </a:outerShdw>
                </a:effectLst>
              </a:rPr>
              <a:t> and </a:t>
            </a:r>
            <a:r>
              <a:rPr lang="en-US" sz="2700" b="1" dirty="0" err="1">
                <a:solidFill>
                  <a:schemeClr val="bg1">
                    <a:lumMod val="95000"/>
                    <a:lumOff val="5000"/>
                  </a:schemeClr>
                </a:solidFill>
                <a:effectLst>
                  <a:outerShdw blurRad="38100" dist="38100" dir="2700000" algn="tl">
                    <a:srgbClr val="000000">
                      <a:alpha val="43137"/>
                    </a:srgbClr>
                  </a:outerShdw>
                </a:effectLst>
              </a:rPr>
              <a:t>Crimeware</a:t>
            </a:r>
            <a:r>
              <a:rPr lang="en-US" sz="2700" b="1" dirty="0">
                <a:solidFill>
                  <a:schemeClr val="bg1">
                    <a:lumMod val="95000"/>
                    <a:lumOff val="5000"/>
                  </a:schemeClr>
                </a:solidFill>
                <a:effectLst>
                  <a:outerShdw blurRad="38100" dist="38100" dir="2700000" algn="tl">
                    <a:srgbClr val="000000">
                      <a:alpha val="43137"/>
                    </a:srgbClr>
                  </a:outerShdw>
                </a:effectLst>
              </a:rPr>
              <a:t> Classification and Market Trends </a:t>
            </a:r>
            <a:endParaRPr lang="en-IN" sz="2700" b="1" dirty="0">
              <a:solidFill>
                <a:schemeClr val="bg1">
                  <a:lumMod val="95000"/>
                  <a:lumOff val="5000"/>
                </a:schemeClr>
              </a:solidFill>
              <a:effectLst>
                <a:outerShdw blurRad="38100" dist="38100" dir="2700000" algn="tl">
                  <a:srgbClr val="000000">
                    <a:alpha val="43137"/>
                  </a:srgbClr>
                </a:outerShdw>
              </a:effectLst>
            </a:endParaRPr>
          </a:p>
          <a:p>
            <a:pPr algn="just"/>
            <a:r>
              <a:rPr lang="en-US" b="1" dirty="0">
                <a:solidFill>
                  <a:schemeClr val="bg1">
                    <a:lumMod val="95000"/>
                    <a:lumOff val="5000"/>
                  </a:schemeClr>
                </a:solidFill>
                <a:effectLst>
                  <a:outerShdw blurRad="38100" dist="38100" dir="2700000" algn="tl">
                    <a:srgbClr val="000000">
                      <a:alpha val="43137"/>
                    </a:srgbClr>
                  </a:outerShdw>
                </a:effectLst>
              </a:rPr>
              <a:t>Here, we evaluate the accuracy of the proposed classifications. Specifically, we analyze the </a:t>
            </a:r>
            <a:r>
              <a:rPr lang="en-US" b="1" dirty="0" err="1">
                <a:solidFill>
                  <a:schemeClr val="bg1">
                    <a:lumMod val="95000"/>
                    <a:lumOff val="5000"/>
                  </a:schemeClr>
                </a:solidFill>
                <a:effectLst>
                  <a:outerShdw blurRad="38100" dist="38100" dir="2700000" algn="tl">
                    <a:srgbClr val="000000">
                      <a:alpha val="43137"/>
                    </a:srgbClr>
                  </a:outerShdw>
                </a:effectLst>
              </a:rPr>
              <a:t>CaaS</a:t>
            </a:r>
            <a:r>
              <a:rPr lang="en-US" b="1" dirty="0">
                <a:solidFill>
                  <a:schemeClr val="bg1">
                    <a:lumMod val="95000"/>
                    <a:lumOff val="5000"/>
                  </a:schemeClr>
                </a:solidFill>
                <a:effectLst>
                  <a:outerShdw blurRad="38100" dist="38100" dir="2700000" algn="tl">
                    <a:srgbClr val="000000">
                      <a:alpha val="43137"/>
                    </a:srgbClr>
                  </a:outerShdw>
                </a:effectLst>
              </a:rPr>
              <a:t> and </a:t>
            </a:r>
            <a:r>
              <a:rPr lang="en-US" b="1" dirty="0" err="1">
                <a:solidFill>
                  <a:schemeClr val="bg1">
                    <a:lumMod val="95000"/>
                    <a:lumOff val="5000"/>
                  </a:schemeClr>
                </a:solidFill>
                <a:effectLst>
                  <a:outerShdw blurRad="38100" dist="38100" dir="2700000" algn="tl">
                    <a:srgbClr val="000000">
                      <a:alpha val="43137"/>
                    </a:srgbClr>
                  </a:outerShdw>
                </a:effectLst>
              </a:rPr>
              <a:t>crimeware</a:t>
            </a:r>
            <a:r>
              <a:rPr lang="en-US" b="1" dirty="0">
                <a:solidFill>
                  <a:schemeClr val="bg1">
                    <a:lumMod val="95000"/>
                    <a:lumOff val="5000"/>
                  </a:schemeClr>
                </a:solidFill>
                <a:effectLst>
                  <a:outerShdw blurRad="38100" dist="38100" dir="2700000" algn="tl">
                    <a:srgbClr val="000000">
                      <a:alpha val="43137"/>
                    </a:srgbClr>
                  </a:outerShdw>
                </a:effectLst>
              </a:rPr>
              <a:t> trends between 2008 and October 2017 based on these classifications. the most common classes overall were </a:t>
            </a:r>
            <a:r>
              <a:rPr lang="en-US" b="1" dirty="0" err="1">
                <a:solidFill>
                  <a:schemeClr val="bg1">
                    <a:lumMod val="95000"/>
                    <a:lumOff val="5000"/>
                  </a:schemeClr>
                </a:solidFill>
                <a:effectLst>
                  <a:outerShdw blurRad="38100" dist="38100" dir="2700000" algn="tl">
                    <a:srgbClr val="000000">
                      <a:alpha val="43137"/>
                    </a:srgbClr>
                  </a:outerShdw>
                </a:effectLst>
              </a:rPr>
              <a:t>botnets</a:t>
            </a:r>
            <a:r>
              <a:rPr lang="en-US" b="1" dirty="0">
                <a:solidFill>
                  <a:schemeClr val="bg1">
                    <a:lumMod val="95000"/>
                    <a:lumOff val="5000"/>
                  </a:schemeClr>
                </a:solidFill>
                <a:effectLst>
                  <a:outerShdw blurRad="38100" dist="38100" dir="2700000" algn="tl">
                    <a:srgbClr val="000000">
                      <a:alpha val="43137"/>
                    </a:srgbClr>
                  </a:outerShdw>
                </a:effectLst>
              </a:rPr>
              <a:t> (17%) and exploits (17%). The most popular classes in 2017 were botnets (33%), VPN services (20%), exploits (13%), and brute force attack services (7%). </a:t>
            </a:r>
          </a:p>
          <a:p>
            <a:pPr algn="just"/>
            <a:r>
              <a:rPr lang="en-US" b="1" dirty="0">
                <a:solidFill>
                  <a:schemeClr val="bg1">
                    <a:lumMod val="95000"/>
                    <a:lumOff val="5000"/>
                  </a:schemeClr>
                </a:solidFill>
                <a:effectLst>
                  <a:outerShdw blurRad="38100" dist="38100" dir="2700000" algn="tl">
                    <a:srgbClr val="000000">
                      <a:alpha val="43137"/>
                    </a:srgbClr>
                  </a:outerShdw>
                </a:effectLst>
              </a:rPr>
              <a:t>To validate our classification model, we used a confusion matrix, a common method of calculating classifier output accuracy. The training and testing datasets comprised 300 and 700 items, respectively. This gave an accuracy of 82.6% with a 95% confidence interval of (70.74%, 81.24%) for identifying the risks posed by </a:t>
            </a:r>
            <a:r>
              <a:rPr lang="en-US" b="1" dirty="0" err="1">
                <a:solidFill>
                  <a:schemeClr val="bg1">
                    <a:lumMod val="95000"/>
                    <a:lumOff val="5000"/>
                  </a:schemeClr>
                </a:solidFill>
                <a:effectLst>
                  <a:outerShdw blurRad="38100" dist="38100" dir="2700000" algn="tl">
                    <a:srgbClr val="000000">
                      <a:alpha val="43137"/>
                    </a:srgbClr>
                  </a:outerShdw>
                </a:effectLst>
              </a:rPr>
              <a:t>CaaS</a:t>
            </a:r>
            <a:r>
              <a:rPr lang="en-US" b="1" dirty="0">
                <a:solidFill>
                  <a:schemeClr val="bg1">
                    <a:lumMod val="95000"/>
                    <a:lumOff val="5000"/>
                  </a:schemeClr>
                </a:solidFill>
                <a:effectLst>
                  <a:outerShdw blurRad="38100" dist="38100" dir="2700000" algn="tl">
                    <a:srgbClr val="000000">
                      <a:alpha val="43137"/>
                    </a:srgbClr>
                  </a:outerShdw>
                </a:effectLst>
              </a:rPr>
              <a:t>- and </a:t>
            </a:r>
            <a:r>
              <a:rPr lang="en-US" b="1" dirty="0" err="1">
                <a:solidFill>
                  <a:schemeClr val="bg1">
                    <a:lumMod val="95000"/>
                    <a:lumOff val="5000"/>
                  </a:schemeClr>
                </a:solidFill>
                <a:effectLst>
                  <a:outerShdw blurRad="38100" dist="38100" dir="2700000" algn="tl">
                    <a:srgbClr val="000000">
                      <a:alpha val="43137"/>
                    </a:srgbClr>
                  </a:outerShdw>
                </a:effectLst>
              </a:rPr>
              <a:t>crimeware</a:t>
            </a:r>
            <a:r>
              <a:rPr lang="en-US" b="1" dirty="0">
                <a:solidFill>
                  <a:schemeClr val="bg1">
                    <a:lumMod val="95000"/>
                    <a:lumOff val="5000"/>
                  </a:schemeClr>
                </a:solidFill>
                <a:effectLst>
                  <a:outerShdw blurRad="38100" dist="38100" dir="2700000" algn="tl">
                    <a:srgbClr val="000000">
                      <a:alpha val="43137"/>
                    </a:srgbClr>
                  </a:outerShdw>
                </a:effectLst>
              </a:rPr>
              <a:t> related messages.</a:t>
            </a:r>
            <a:endParaRPr lang="en-IN" b="1" dirty="0">
              <a:solidFill>
                <a:schemeClr val="bg1">
                  <a:lumMod val="95000"/>
                  <a:lumOff val="5000"/>
                </a:schemeClr>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90366C-EDFF-4B56-8E2A-05C59939FA9A}"/>
              </a:ext>
            </a:extLst>
          </p:cNvPr>
          <p:cNvSpPr txBox="1"/>
          <p:nvPr/>
        </p:nvSpPr>
        <p:spPr>
          <a:xfrm>
            <a:off x="1217613" y="-314325"/>
            <a:ext cx="9905998"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cap="all" dirty="0">
                <a:effectLst>
                  <a:outerShdw blurRad="38100" dist="38100" dir="2700000" algn="tl">
                    <a:srgbClr val="000000">
                      <a:alpha val="43137"/>
                    </a:srgbClr>
                  </a:outerShdw>
                </a:effectLst>
                <a:highlight>
                  <a:srgbClr val="808080"/>
                </a:highlight>
                <a:latin typeface="+mj-lt"/>
                <a:ea typeface="+mj-ea"/>
                <a:cs typeface="+mj-cs"/>
              </a:rPr>
              <a:t>Existing System</a:t>
            </a:r>
          </a:p>
        </p:txBody>
      </p:sp>
      <p:sp>
        <p:nvSpPr>
          <p:cNvPr id="3" name="TextBox 2">
            <a:extLst>
              <a:ext uri="{FF2B5EF4-FFF2-40B4-BE49-F238E27FC236}">
                <a16:creationId xmlns:a16="http://schemas.microsoft.com/office/drawing/2014/main" id="{ABD0575F-C720-4E1C-B3D9-8177ECE6C4B0}"/>
              </a:ext>
            </a:extLst>
          </p:cNvPr>
          <p:cNvSpPr txBox="1"/>
          <p:nvPr/>
        </p:nvSpPr>
        <p:spPr>
          <a:xfrm>
            <a:off x="593919" y="691199"/>
            <a:ext cx="11004162" cy="3868443"/>
          </a:xfrm>
          <a:prstGeom prst="rect">
            <a:avLst/>
          </a:prstGeom>
        </p:spPr>
        <p:txBody>
          <a:bodyPr vert="horz" lIns="91440" tIns="45720" rIns="91440" bIns="45720" rtlCol="0">
            <a:noAutofit/>
          </a:bodyPr>
          <a:lstStyle/>
          <a:p>
            <a:pPr marL="400050" indent="-342900" algn="just" defTabSz="914400">
              <a:lnSpc>
                <a:spcPct val="110000"/>
              </a:lnSpc>
              <a:spcAft>
                <a:spcPts val="600"/>
              </a:spcAft>
              <a:buSzPct val="125000"/>
              <a:buFont typeface="Wingdings" panose="05000000000000000000" pitchFamily="2" charset="2"/>
              <a:buChar char="Ø"/>
            </a:pPr>
            <a:r>
              <a:rPr lang="en-US" sz="20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Cybercrime has undergone a revolutionary change, going from being product-oriented to service-oriented .</a:t>
            </a:r>
          </a:p>
          <a:p>
            <a:pPr marL="400050" indent="-342900" algn="just" defTabSz="914400">
              <a:lnSpc>
                <a:spcPct val="110000"/>
              </a:lnSpc>
              <a:spcAft>
                <a:spcPts val="600"/>
              </a:spcAft>
              <a:buSzPct val="125000"/>
              <a:buFont typeface="Wingdings" panose="05000000000000000000" pitchFamily="2" charset="2"/>
              <a:buChar char="Ø"/>
            </a:pPr>
            <a:r>
              <a:rPr lang="en-US" sz="20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cybercrime underground has a highly professional business model that supports its own underground </a:t>
            </a:r>
            <a:r>
              <a:rPr lang="en-US" sz="2000" b="1" dirty="0" err="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economy.This</a:t>
            </a:r>
            <a:r>
              <a:rPr lang="en-US" sz="20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business model, known as CaaS, is “a business model.</a:t>
            </a:r>
          </a:p>
          <a:p>
            <a:pPr marL="400050" indent="-342900" algn="just" defTabSz="914400">
              <a:lnSpc>
                <a:spcPct val="110000"/>
              </a:lnSpc>
              <a:spcAft>
                <a:spcPts val="600"/>
              </a:spcAft>
              <a:buSzPct val="125000"/>
              <a:buFont typeface="Wingdings" panose="05000000000000000000" pitchFamily="2" charset="2"/>
              <a:buChar char="Ø"/>
            </a:pPr>
            <a:r>
              <a:rPr lang="en-US" sz="20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CaaS is referred to as a do-it-for-me service, unlike crimeware which is a do-it-yourself products.</a:t>
            </a:r>
          </a:p>
          <a:p>
            <a:pPr marL="400050" indent="-342900" algn="just" defTabSz="914400">
              <a:lnSpc>
                <a:spcPct val="110000"/>
              </a:lnSpc>
              <a:spcAft>
                <a:spcPts val="600"/>
              </a:spcAft>
              <a:buSzPct val="125000"/>
              <a:buFont typeface="Wingdings" panose="05000000000000000000" pitchFamily="2" charset="2"/>
              <a:buChar char="Ø"/>
            </a:pPr>
            <a:r>
              <a:rPr lang="en-US" sz="20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Consequently, the CaaS business model can involve the following roles: </a:t>
            </a:r>
          </a:p>
          <a:p>
            <a:pPr marL="742950" indent="-514350" algn="just" defTabSz="914400">
              <a:lnSpc>
                <a:spcPct val="110000"/>
              </a:lnSpc>
              <a:spcAft>
                <a:spcPts val="600"/>
              </a:spcAft>
              <a:buSzPct val="125000"/>
              <a:buFont typeface="+mj-lt"/>
              <a:buAutoNum type="romanLcPeriod"/>
            </a:pPr>
            <a:r>
              <a:rPr lang="en-US" sz="20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writing a hacking program</a:t>
            </a:r>
          </a:p>
          <a:p>
            <a:pPr marL="742950" indent="-514350" algn="just" defTabSz="914400">
              <a:lnSpc>
                <a:spcPct val="110000"/>
              </a:lnSpc>
              <a:spcAft>
                <a:spcPts val="600"/>
              </a:spcAft>
              <a:buSzPct val="125000"/>
              <a:buFont typeface="+mj-lt"/>
              <a:buAutoNum type="romanLcPeriod"/>
            </a:pPr>
            <a:r>
              <a:rPr lang="en-US" sz="20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performing an attack</a:t>
            </a:r>
          </a:p>
          <a:p>
            <a:pPr marL="742950" indent="-514350" algn="just" defTabSz="914400">
              <a:lnSpc>
                <a:spcPct val="110000"/>
              </a:lnSpc>
              <a:spcAft>
                <a:spcPts val="600"/>
              </a:spcAft>
              <a:buSzPct val="125000"/>
              <a:buFont typeface="+mj-lt"/>
              <a:buAutoNum type="romanLcPeriod"/>
            </a:pPr>
            <a:r>
              <a:rPr lang="en-US" sz="20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commissioning an attack</a:t>
            </a:r>
          </a:p>
          <a:p>
            <a:pPr marL="742950" indent="-514350" algn="just" defTabSz="914400">
              <a:lnSpc>
                <a:spcPct val="110000"/>
              </a:lnSpc>
              <a:spcAft>
                <a:spcPts val="600"/>
              </a:spcAft>
              <a:buSzPct val="125000"/>
              <a:buFont typeface="+mj-lt"/>
              <a:buAutoNum type="romanLcPeriod"/>
            </a:pPr>
            <a:r>
              <a:rPr lang="en-US" sz="20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providing an attack server (infrastructure) and</a:t>
            </a:r>
          </a:p>
          <a:p>
            <a:pPr marL="742950" indent="-514350" algn="just" defTabSz="914400">
              <a:lnSpc>
                <a:spcPct val="110000"/>
              </a:lnSpc>
              <a:spcAft>
                <a:spcPts val="600"/>
              </a:spcAft>
              <a:buSzPct val="125000"/>
              <a:buFont typeface="+mj-lt"/>
              <a:buAutoNum type="romanLcPeriod"/>
            </a:pPr>
            <a:r>
              <a:rPr lang="en-US" sz="20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laundering the proceeds.</a:t>
            </a:r>
          </a:p>
          <a:p>
            <a:pPr marL="400050" indent="-342900" algn="just" defTabSz="914400">
              <a:lnSpc>
                <a:spcPct val="110000"/>
              </a:lnSpc>
              <a:spcAft>
                <a:spcPts val="600"/>
              </a:spcAft>
              <a:buSzPct val="125000"/>
              <a:buFont typeface="Wingdings" panose="05000000000000000000" pitchFamily="2" charset="2"/>
              <a:buChar char="Ø"/>
            </a:pPr>
            <a:r>
              <a:rPr lang="en-US" sz="2000" b="1" dirty="0" err="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Sood</a:t>
            </a:r>
            <a:r>
              <a:rPr lang="en-US" sz="20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a:t>
            </a:r>
            <a:r>
              <a:rPr lang="en-US" sz="2000" b="1" dirty="0" err="1">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Enbody</a:t>
            </a:r>
            <a:r>
              <a:rPr lang="en-US" sz="20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have suggested that crimeware marketplaces have three key elements, namely actors (e.g., coders, operators, or buyers), value chains, and modes of operation.</a:t>
            </a:r>
          </a:p>
          <a:p>
            <a:pPr marL="400050" indent="-342900" algn="just" defTabSz="914400">
              <a:lnSpc>
                <a:spcPct val="110000"/>
              </a:lnSpc>
              <a:spcAft>
                <a:spcPts val="600"/>
              </a:spcAft>
              <a:buSzPct val="125000"/>
              <a:buFont typeface="Wingdings" panose="05000000000000000000" pitchFamily="2" charset="2"/>
              <a:buChar char="Ø"/>
            </a:pPr>
            <a:r>
              <a:rPr lang="en-US" sz="2000" b="1" dirty="0">
                <a:solidFill>
                  <a:schemeClr val="bg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Periodic monitoring &amp; analysis of the content of cybercrime marketplaces could help predict future cyber threats.</a:t>
            </a:r>
          </a:p>
        </p:txBody>
      </p:sp>
    </p:spTree>
    <p:extLst>
      <p:ext uri="{BB962C8B-B14F-4D97-AF65-F5344CB8AC3E}">
        <p14:creationId xmlns:p14="http://schemas.microsoft.com/office/powerpoint/2010/main" val="1313159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619</TotalTime>
  <Words>3781</Words>
  <Application>Microsoft Office PowerPoint</Application>
  <PresentationFormat>Widescreen</PresentationFormat>
  <Paragraphs>358</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Bookman Old Style</vt:lpstr>
      <vt:lpstr>Calibri</vt:lpstr>
      <vt:lpstr>Times New Roman</vt:lpstr>
      <vt:lpstr>Tw Cen MT</vt:lpstr>
      <vt:lpstr>Wingdings</vt:lpstr>
      <vt:lpstr>Circuit</vt:lpstr>
      <vt:lpstr>PowerPoint Presentation</vt:lpstr>
      <vt:lpstr>PowerPoint Presentation</vt:lpstr>
      <vt:lpstr>ABSTRACT</vt:lpstr>
      <vt:lpstr>INTRODUCTION</vt:lpstr>
      <vt:lpstr>PowerPoint Presentation</vt:lpstr>
      <vt:lpstr>LITERATURE SURVEY</vt:lpstr>
      <vt:lpstr>PowerPoint Presentation</vt:lpstr>
      <vt:lpstr>LITERATURE Conclusion</vt:lpstr>
      <vt:lpstr>PowerPoint Presentation</vt:lpstr>
      <vt:lpstr>PowerPoint Presentation</vt:lpstr>
      <vt:lpstr>Disadvantages</vt:lpstr>
      <vt:lpstr>Problem statement</vt:lpstr>
      <vt:lpstr> Classification of crimeware products and services.   Phishing and brute force attack services are subsets of account hacking service. </vt:lpstr>
      <vt:lpstr>OBJECTIVE</vt:lpstr>
      <vt:lpstr>PowerPoint Presentation</vt:lpstr>
      <vt:lpstr>PowerPoint Presentation</vt:lpstr>
      <vt:lpstr>PowerPoint Presentation</vt:lpstr>
      <vt:lpstr>PowerPoint Presentation</vt:lpstr>
      <vt:lpstr>ARCHITECTURE</vt:lpstr>
      <vt:lpstr>Explanation</vt:lpstr>
      <vt:lpstr>System design and implementation</vt:lpstr>
      <vt:lpstr>Implementation</vt:lpstr>
      <vt:lpstr>PowerPoint Presentation</vt:lpstr>
      <vt:lpstr>Modules included:</vt:lpstr>
      <vt:lpstr>PowerPoint Presentation</vt:lpstr>
      <vt:lpstr>Result and snapshots</vt:lpstr>
      <vt:lpstr>PowerPoint Presentation</vt:lpstr>
      <vt:lpstr>PowerPoint Presentation</vt:lpstr>
      <vt:lpstr>PowerPoint Presentation</vt:lpstr>
      <vt:lpstr>conclusion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prajwal hs</cp:lastModifiedBy>
  <cp:revision>13</cp:revision>
  <dcterms:created xsi:type="dcterms:W3CDTF">2019-10-25T17:04:04Z</dcterms:created>
  <dcterms:modified xsi:type="dcterms:W3CDTF">2020-07-28T05:45:56Z</dcterms:modified>
</cp:coreProperties>
</file>